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1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4" r:id="rId3"/>
    <p:sldId id="616" r:id="rId4"/>
    <p:sldId id="617" r:id="rId5"/>
    <p:sldId id="619" r:id="rId6"/>
    <p:sldId id="620" r:id="rId7"/>
    <p:sldId id="621" r:id="rId8"/>
    <p:sldId id="622" r:id="rId9"/>
    <p:sldId id="623" r:id="rId10"/>
    <p:sldId id="624" r:id="rId11"/>
    <p:sldId id="625" r:id="rId12"/>
    <p:sldId id="626" r:id="rId13"/>
    <p:sldId id="632" r:id="rId14"/>
    <p:sldId id="629" r:id="rId15"/>
    <p:sldId id="627" r:id="rId16"/>
    <p:sldId id="628" r:id="rId17"/>
    <p:sldId id="630" r:id="rId18"/>
    <p:sldId id="631" r:id="rId19"/>
    <p:sldId id="633" r:id="rId20"/>
    <p:sldId id="269" r:id="rId21"/>
  </p:sldIdLst>
  <p:sldSz cx="12192000" cy="6858000"/>
  <p:notesSz cx="6858000" cy="9144000"/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CA8"/>
    <a:srgbClr val="F07D00"/>
    <a:srgbClr val="000000"/>
    <a:srgbClr val="13A983"/>
    <a:srgbClr val="009BA4"/>
    <a:srgbClr val="93C356"/>
    <a:srgbClr val="BCCF02"/>
    <a:srgbClr val="28618C"/>
    <a:srgbClr val="539DC5"/>
    <a:srgbClr val="E0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39" autoAdjust="0"/>
    <p:restoredTop sz="97833"/>
  </p:normalViewPr>
  <p:slideViewPr>
    <p:cSldViewPr snapToGrid="0" snapToObjects="1">
      <p:cViewPr varScale="1">
        <p:scale>
          <a:sx n="198" d="100"/>
          <a:sy n="198" d="100"/>
        </p:scale>
        <p:origin x="192" y="632"/>
      </p:cViewPr>
      <p:guideLst/>
    </p:cSldViewPr>
  </p:slideViewPr>
  <p:outlineViewPr>
    <p:cViewPr>
      <p:scale>
        <a:sx n="33" d="100"/>
        <a:sy n="33" d="100"/>
      </p:scale>
      <p:origin x="0" y="-53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28.06.22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28.06.22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50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R </a:t>
            </a:r>
            <a:r>
              <a:rPr lang="de-DE" sz="800" dirty="0" err="1">
                <a:solidFill>
                  <a:schemeClr val="bg2"/>
                </a:solidFill>
              </a:rPr>
              <a:t>Markdown</a:t>
            </a:r>
            <a:r>
              <a:rPr lang="de-DE" sz="800" dirty="0">
                <a:solidFill>
                  <a:schemeClr val="bg2"/>
                </a:solidFill>
              </a:rPr>
              <a:t> </a:t>
            </a:r>
            <a:r>
              <a:rPr lang="de-DE" sz="800" dirty="0" err="1">
                <a:solidFill>
                  <a:schemeClr val="bg2"/>
                </a:solidFill>
              </a:rPr>
              <a:t>w</a:t>
            </a:r>
            <a:r>
              <a:rPr lang="de-DE" sz="800" dirty="0">
                <a:solidFill>
                  <a:schemeClr val="bg2"/>
                </a:solidFill>
              </a:rPr>
              <a:t>/ </a:t>
            </a:r>
            <a:r>
              <a:rPr lang="de-DE" sz="800" dirty="0" err="1">
                <a:solidFill>
                  <a:schemeClr val="bg2"/>
                </a:solidFill>
              </a:rPr>
              <a:t>GitHub</a:t>
            </a:r>
            <a:endParaRPr lang="de-DE" sz="800" dirty="0">
              <a:solidFill>
                <a:schemeClr val="bg2"/>
              </a:solidFill>
            </a:endParaRP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Alexander Strobel / </a:t>
            </a:r>
            <a:r>
              <a:rPr lang="de-DE" sz="8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alexander.strobel@tu-dresden.de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Dresden // </a:t>
            </a:r>
            <a:fld id="{E7EE72DE-9844-E444-B0B2-2277304B95E8}" type="datetime1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28.06.22</a:t>
            </a:fld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ex-strobel/DPP-LabManual/blob/main/Research/Administration/GitHub/GitHub_and_renv_long.md" TargetMode="External"/><Relationship Id="rId3" Type="http://schemas.openxmlformats.org/officeDocument/2006/relationships/hyperlink" Target="https://github.com/git-guides/install-git" TargetMode="External"/><Relationship Id="rId7" Type="http://schemas.openxmlformats.org/officeDocument/2006/relationships/hyperlink" Target="https://github.com/alex-strobel/R-Markdown.git" TargetMode="External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6" Type="http://schemas.openxmlformats.org/officeDocument/2006/relationships/hyperlink" Target="https://www.rstudio.com/wp-content/uploads/2015/02/rmarkdown-cheatsheet.pdf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bookdown.org/yihui/bookdown/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happygitwithr.com/install-git.html" TargetMode="External"/><Relationship Id="rId9" Type="http://schemas.openxmlformats.org/officeDocument/2006/relationships/hyperlink" Target="https://github.com/alex-strobel/DPP-LabManua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video" Target="../media/media1.mp4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rstudio.com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hyperlink" Target="https://www.r-project.org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hyperlink" Target="https://rmarkdown.rstudio.com/" TargetMode="Externa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19.png"/><Relationship Id="rId5" Type="http://schemas.openxmlformats.org/officeDocument/2006/relationships/hyperlink" Target="https://github.com/alex-strobel/NFC-Grades" TargetMode="Externa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pc="4" dirty="0">
                <a:latin typeface="Open Sans" panose="020B0606030504020204"/>
                <a:ea typeface="ＭＳ Ｐゴシック" charset="0"/>
                <a:cs typeface="Calibri" charset="0"/>
              </a:rPr>
              <a:t>Alexander Strobel</a:t>
            </a:r>
            <a:br>
              <a:rPr lang="de-DE" spc="4" dirty="0">
                <a:latin typeface="Open Sans" panose="020B0606030504020204"/>
                <a:ea typeface="ＭＳ Ｐゴシック" charset="0"/>
                <a:cs typeface="Calibri" charset="0"/>
              </a:rPr>
            </a:br>
            <a:r>
              <a:rPr lang="de-DE" spc="4" dirty="0">
                <a:latin typeface="Open Sans" panose="020B0606030504020204"/>
                <a:ea typeface="ＭＳ Ｐゴシック" charset="0"/>
                <a:cs typeface="Calibri" charset="0"/>
              </a:rPr>
              <a:t>Christoph Scheffel</a:t>
            </a:r>
            <a:br>
              <a:rPr lang="de-DE" spc="4" dirty="0">
                <a:latin typeface="Open Sans" panose="020B0606030504020204"/>
                <a:ea typeface="ＭＳ Ｐゴシック" charset="0"/>
                <a:cs typeface="Calibri" charset="0"/>
              </a:rPr>
            </a:br>
            <a:r>
              <a:rPr lang="de-DE" spc="4" dirty="0">
                <a:latin typeface="Open Sans" panose="020B0606030504020204"/>
                <a:ea typeface="ＭＳ Ｐゴシック" charset="0"/>
                <a:cs typeface="Calibri" charset="0"/>
              </a:rPr>
              <a:t>Josephine Zerna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74713" y="3392203"/>
            <a:ext cx="10637914" cy="972108"/>
          </a:xfrm>
        </p:spPr>
        <p:txBody>
          <a:bodyPr/>
          <a:lstStyle/>
          <a:p>
            <a:r>
              <a:rPr lang="en-US" dirty="0"/>
              <a:t>Collaborative working on reproducible manuscripts</a:t>
            </a:r>
            <a:br>
              <a:rPr lang="en-US" dirty="0"/>
            </a:br>
            <a:r>
              <a:rPr lang="en-US" dirty="0"/>
              <a:t>via R Markdown and GitHub</a:t>
            </a:r>
            <a:br>
              <a:rPr lang="de-DE" dirty="0"/>
            </a:br>
            <a:endParaRPr lang="de-DE" b="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C9A105-B39F-F84F-8F13-30F62BAC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644" y="312458"/>
            <a:ext cx="1521081" cy="59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GitHub</a:t>
            </a:r>
            <a:br>
              <a:rPr lang="de-DE" dirty="0"/>
            </a:b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392738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1100"/>
              </a:spcBef>
            </a:pPr>
            <a:r>
              <a:rPr lang="de-DE" dirty="0"/>
              <a:t>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 </a:t>
            </a:r>
            <a:r>
              <a:rPr lang="de-DE" dirty="0" err="1"/>
              <a:t>Markdown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, a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drive</a:t>
            </a:r>
            <a:r>
              <a:rPr lang="de-DE" dirty="0"/>
              <a:t>/</a:t>
            </a:r>
            <a:r>
              <a:rPr lang="de-DE" dirty="0" err="1"/>
              <a:t>sharepoint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limited </a:t>
            </a:r>
            <a:r>
              <a:rPr lang="de-DE" dirty="0" err="1"/>
              <a:t>value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/>
              <a:t>also,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eventually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a </a:t>
            </a:r>
            <a:r>
              <a:rPr lang="de-DE" dirty="0" err="1"/>
              <a:t>dead</a:t>
            </a:r>
            <a:r>
              <a:rPr lang="de-DE" dirty="0"/>
              <a:t> end,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"</a:t>
            </a:r>
            <a:r>
              <a:rPr lang="de-DE" dirty="0" err="1"/>
              <a:t>timeline</a:t>
            </a:r>
            <a:r>
              <a:rPr lang="de-DE" dirty="0"/>
              <a:t>"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 err="1"/>
              <a:t>here</a:t>
            </a:r>
            <a:r>
              <a:rPr lang="de-DE" dirty="0"/>
              <a:t>,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helpful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(in </a:t>
            </a:r>
            <a:r>
              <a:rPr lang="de-DE" dirty="0" err="1"/>
              <a:t>fact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 </a:t>
            </a:r>
            <a:r>
              <a:rPr lang="de-DE" i="1" dirty="0" err="1"/>
              <a:t>made</a:t>
            </a:r>
            <a:r>
              <a:rPr lang="de-DE" dirty="0"/>
              <a:t> for </a:t>
            </a:r>
            <a:r>
              <a:rPr lang="de-DE" dirty="0" err="1"/>
              <a:t>it</a:t>
            </a:r>
            <a:r>
              <a:rPr lang="de-DE" dirty="0"/>
              <a:t>,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purposes</a:t>
            </a:r>
            <a:r>
              <a:rPr lang="de-DE" dirty="0"/>
              <a:t>)</a:t>
            </a:r>
          </a:p>
          <a:p>
            <a:pPr>
              <a:spcBef>
                <a:spcPts val="1100"/>
              </a:spcBef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showcase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revisions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comments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comes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great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features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apart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from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code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organization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such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i="1" dirty="0" err="1">
                <a:latin typeface="Open Sans" charset="0"/>
                <a:ea typeface="Open Sans" charset="0"/>
                <a:cs typeface="Open Sans" charset="0"/>
              </a:rPr>
              <a:t>Issues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i="1" dirty="0">
                <a:latin typeface="Open Sans" charset="0"/>
                <a:ea typeface="Open Sans" charset="0"/>
                <a:cs typeface="Open Sans" charset="0"/>
              </a:rPr>
              <a:t>Projects 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(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which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things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are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be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done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by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whom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)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or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altLang="x-none" i="1" dirty="0">
                <a:latin typeface="Open Sans" charset="0"/>
                <a:ea typeface="Open Sans" charset="0"/>
                <a:cs typeface="Open Sans" charset="0"/>
              </a:rPr>
              <a:t>Wiki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how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are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things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be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done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)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2DE2A94-07E8-A54B-956D-1C4E64530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006" y="1484313"/>
            <a:ext cx="5018879" cy="44106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222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GitHub</a:t>
            </a:r>
            <a:br>
              <a:rPr lang="de-DE" dirty="0"/>
            </a:br>
            <a:r>
              <a:rPr lang="de-DE" b="0" dirty="0"/>
              <a:t>Basics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392738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Basics</a:t>
            </a:r>
          </a:p>
          <a:p>
            <a:pPr>
              <a:spcBef>
                <a:spcPts val="1100"/>
              </a:spcBef>
            </a:pP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for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on </a:t>
            </a:r>
            <a:r>
              <a:rPr lang="de-DE" dirty="0" err="1"/>
              <a:t>code</a:t>
            </a:r>
            <a:r>
              <a:rPr lang="de-DE" dirty="0"/>
              <a:t> (in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broadest</a:t>
            </a:r>
            <a:r>
              <a:rPr lang="de-DE" dirty="0"/>
              <a:t> sense)</a:t>
            </a:r>
          </a:p>
          <a:p>
            <a:pPr>
              <a:spcBef>
                <a:spcPts val="1100"/>
              </a:spcBef>
            </a:pP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went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back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timeline</a:t>
            </a:r>
            <a:r>
              <a:rPr lang="de-DE" dirty="0"/>
              <a:t>, so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for </a:t>
            </a:r>
            <a:r>
              <a:rPr lang="de-DE" dirty="0" err="1"/>
              <a:t>having</a:t>
            </a:r>
            <a:r>
              <a:rPr lang="de-DE" dirty="0"/>
              <a:t> multiple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monitor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progress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i="1" dirty="0" err="1"/>
              <a:t>Project_final.docx</a:t>
            </a:r>
            <a:r>
              <a:rPr lang="de-DE" i="1" dirty="0"/>
              <a:t>, Project_final2.docx </a:t>
            </a:r>
            <a:r>
              <a:rPr lang="de-DE" dirty="0"/>
              <a:t>etc.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stages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/>
              <a:t>also </a:t>
            </a:r>
            <a:r>
              <a:rPr lang="de-DE" dirty="0" err="1"/>
              <a:t>allows</a:t>
            </a:r>
            <a:r>
              <a:rPr lang="de-DE" dirty="0"/>
              <a:t> for parallel </a:t>
            </a:r>
            <a:r>
              <a:rPr lang="de-DE" dirty="0" err="1"/>
              <a:t>working</a:t>
            </a:r>
            <a:r>
              <a:rPr lang="de-DE" dirty="0"/>
              <a:t> on </a:t>
            </a:r>
            <a:r>
              <a:rPr lang="de-DE" dirty="0" err="1"/>
              <a:t>projects</a:t>
            </a:r>
            <a:r>
              <a:rPr lang="de-DE" dirty="0"/>
              <a:t> on different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merged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end,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helpful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co-authors</a:t>
            </a:r>
            <a:r>
              <a:rPr lang="de-DE" dirty="0"/>
              <a:t>, so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integrate</a:t>
            </a:r>
            <a:r>
              <a:rPr lang="de-DE" dirty="0"/>
              <a:t> multiple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documents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/>
              <a:t>Collaborative </a:t>
            </a:r>
            <a:r>
              <a:rPr lang="de-DE" dirty="0" err="1"/>
              <a:t>writing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via Google </a:t>
            </a:r>
            <a:r>
              <a:rPr lang="de-DE" dirty="0" err="1"/>
              <a:t>Docs</a:t>
            </a:r>
            <a:r>
              <a:rPr lang="de-DE" dirty="0"/>
              <a:t>/</a:t>
            </a:r>
            <a:r>
              <a:rPr lang="de-DE" dirty="0" err="1"/>
              <a:t>Sharepoint</a:t>
            </a:r>
            <a:r>
              <a:rPr lang="de-DE" dirty="0"/>
              <a:t>, </a:t>
            </a: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(</a:t>
            </a:r>
            <a:r>
              <a:rPr lang="de-DE" dirty="0" err="1"/>
              <a:t>good</a:t>
            </a:r>
            <a:r>
              <a:rPr lang="de-DE" dirty="0"/>
              <a:t>)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on R/R </a:t>
            </a:r>
            <a:r>
              <a:rPr lang="de-DE" dirty="0" err="1"/>
              <a:t>Markdown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not </a:t>
            </a:r>
            <a:r>
              <a:rPr lang="de-DE" dirty="0" err="1"/>
              <a:t>feasible</a:t>
            </a:r>
            <a:endParaRPr lang="de-DE" dirty="0"/>
          </a:p>
          <a:p>
            <a:pPr>
              <a:spcBef>
                <a:spcPts val="1100"/>
              </a:spcBef>
            </a:pPr>
            <a:endParaRPr lang="de-DE" dirty="0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F928A871-ECB9-4B48-BF71-E04A6173078E}"/>
              </a:ext>
            </a:extLst>
          </p:cNvPr>
          <p:cNvGrpSpPr/>
          <p:nvPr/>
        </p:nvGrpSpPr>
        <p:grpSpPr>
          <a:xfrm>
            <a:off x="6959600" y="1400783"/>
            <a:ext cx="4495800" cy="915726"/>
            <a:chOff x="6959600" y="1400783"/>
            <a:chExt cx="4495800" cy="915726"/>
          </a:xfrm>
        </p:grpSpPr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0B4EB998-7D6B-1144-A0AA-2AB63773898E}"/>
                </a:ext>
              </a:extLst>
            </p:cNvPr>
            <p:cNvCxnSpPr>
              <a:cxnSpLocks/>
            </p:cNvCxnSpPr>
            <p:nvPr/>
          </p:nvCxnSpPr>
          <p:spPr>
            <a:xfrm>
              <a:off x="6959600" y="2243845"/>
              <a:ext cx="4495800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51D3729-ABCD-EC48-A73E-2DC5DABCE335}"/>
                </a:ext>
              </a:extLst>
            </p:cNvPr>
            <p:cNvSpPr txBox="1"/>
            <p:nvPr/>
          </p:nvSpPr>
          <p:spPr>
            <a:xfrm>
              <a:off x="8284619" y="1400783"/>
              <a:ext cx="1845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accent2"/>
                  </a:solidFill>
                </a:rPr>
                <a:t>Version Control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2C41EDF-7976-314D-8F1E-7A84CA7A8F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6450" y="2172509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06EB3E-CCB8-1941-9BB1-8C45140DD8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9999" y="2171845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B0FF15-7084-0640-B129-C932CDB276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9170" y="2172509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11EE97-D193-2B4B-A268-8620DA14D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6779" y="2171845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ED1FC45-7D98-0447-9F26-286D0E8EDD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75950" y="2171845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E4D3DBA7-3F8B-A547-9C63-6A1AB63396CD}"/>
              </a:ext>
            </a:extLst>
          </p:cNvPr>
          <p:cNvGrpSpPr/>
          <p:nvPr/>
        </p:nvGrpSpPr>
        <p:grpSpPr>
          <a:xfrm>
            <a:off x="8439336" y="1793096"/>
            <a:ext cx="2976301" cy="523413"/>
            <a:chOff x="8439336" y="1793096"/>
            <a:chExt cx="2976301" cy="523413"/>
          </a:xfrm>
        </p:grpSpPr>
        <p:cxnSp>
          <p:nvCxnSpPr>
            <p:cNvPr id="58" name="Gewinkelte Verbindung 57">
              <a:extLst>
                <a:ext uri="{FF2B5EF4-FFF2-40B4-BE49-F238E27FC236}">
                  <a16:creationId xmlns:a16="http://schemas.microsoft.com/office/drawing/2014/main" id="{399768DE-C1E1-2344-BFC6-9A55AB5EC6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49228" y="1417787"/>
              <a:ext cx="664" cy="1796780"/>
            </a:xfrm>
            <a:prstGeom prst="bentConnector3">
              <a:avLst>
                <a:gd name="adj1" fmla="val 34527711"/>
              </a:avLst>
            </a:prstGeom>
            <a:ln w="12700">
              <a:solidFill>
                <a:schemeClr val="accent1"/>
              </a:solidFill>
              <a:prstDash val="sysDot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F9E7DB7C-FB6B-A24D-AA20-4709FFDD1E1D}"/>
                </a:ext>
              </a:extLst>
            </p:cNvPr>
            <p:cNvSpPr txBox="1"/>
            <p:nvPr/>
          </p:nvSpPr>
          <p:spPr>
            <a:xfrm>
              <a:off x="10280262" y="1793096"/>
              <a:ext cx="1135375" cy="2573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36000" bIns="36000" rtlCol="0">
              <a:spAutoFit/>
            </a:bodyPr>
            <a:lstStyle/>
            <a:p>
              <a:r>
                <a:rPr lang="de-DE" sz="1200" dirty="0" err="1">
                  <a:solidFill>
                    <a:schemeClr val="accent1"/>
                  </a:solidFill>
                </a:rPr>
                <a:t>current</a:t>
              </a:r>
              <a:r>
                <a:rPr lang="de-DE" sz="1200" dirty="0">
                  <a:solidFill>
                    <a:schemeClr val="accent1"/>
                  </a:solidFill>
                </a:rPr>
                <a:t> </a:t>
              </a:r>
              <a:r>
                <a:rPr lang="de-DE" sz="1200" dirty="0" err="1">
                  <a:solidFill>
                    <a:schemeClr val="accent1"/>
                  </a:solidFill>
                </a:rPr>
                <a:t>stage</a:t>
              </a:r>
              <a:endParaRPr lang="de-DE" sz="1200" dirty="0">
                <a:solidFill>
                  <a:schemeClr val="accent1"/>
                </a:solidFill>
              </a:endParaRPr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A9DC5F48-549B-5A4E-9CDA-AECE0A53CAC7}"/>
                </a:ext>
              </a:extLst>
            </p:cNvPr>
            <p:cNvCxnSpPr>
              <a:stCxn id="59" idx="2"/>
              <a:endCxn id="12" idx="0"/>
            </p:cNvCxnSpPr>
            <p:nvPr/>
          </p:nvCxnSpPr>
          <p:spPr>
            <a:xfrm>
              <a:off x="10847950" y="2050465"/>
              <a:ext cx="0" cy="121380"/>
            </a:xfrm>
            <a:prstGeom prst="straightConnector1">
              <a:avLst/>
            </a:prstGeom>
            <a:ln w="1270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D96A817B-5445-904A-9607-C1CF2EE44A4D}"/>
                </a:ext>
              </a:extLst>
            </p:cNvPr>
            <p:cNvSpPr txBox="1"/>
            <p:nvPr/>
          </p:nvSpPr>
          <p:spPr>
            <a:xfrm>
              <a:off x="8439336" y="1793708"/>
              <a:ext cx="1223669" cy="2573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36000" bIns="36000" rtlCol="0">
              <a:spAutoFit/>
            </a:bodyPr>
            <a:lstStyle/>
            <a:p>
              <a:pPr algn="ctr"/>
              <a:r>
                <a:rPr lang="de-DE" sz="1200" dirty="0" err="1">
                  <a:solidFill>
                    <a:schemeClr val="accent1"/>
                  </a:solidFill>
                </a:rPr>
                <a:t>previous</a:t>
              </a:r>
              <a:r>
                <a:rPr lang="de-DE" sz="1200" dirty="0">
                  <a:solidFill>
                    <a:schemeClr val="accent1"/>
                  </a:solidFill>
                </a:rPr>
                <a:t> </a:t>
              </a:r>
              <a:r>
                <a:rPr lang="de-DE" sz="1200" dirty="0" err="1">
                  <a:solidFill>
                    <a:schemeClr val="accent1"/>
                  </a:solidFill>
                </a:rPr>
                <a:t>stage</a:t>
              </a:r>
              <a:endParaRPr lang="de-DE" sz="1200" dirty="0">
                <a:solidFill>
                  <a:schemeClr val="accent1"/>
                </a:solidFill>
              </a:endParaRP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E7077630-B28A-D54E-ADA9-CA519909209F}"/>
                </a:ext>
              </a:extLst>
            </p:cNvPr>
            <p:cNvCxnSpPr>
              <a:cxnSpLocks/>
              <a:stCxn id="62" idx="2"/>
              <a:endCxn id="10" idx="0"/>
            </p:cNvCxnSpPr>
            <p:nvPr/>
          </p:nvCxnSpPr>
          <p:spPr>
            <a:xfrm flipH="1">
              <a:off x="9051170" y="2051077"/>
              <a:ext cx="1" cy="121432"/>
            </a:xfrm>
            <a:prstGeom prst="straightConnector1">
              <a:avLst/>
            </a:prstGeom>
            <a:ln w="1270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CBE51982-E46F-F245-B1C8-5091227F9CAE}"/>
              </a:ext>
            </a:extLst>
          </p:cNvPr>
          <p:cNvGrpSpPr/>
          <p:nvPr/>
        </p:nvGrpSpPr>
        <p:grpSpPr>
          <a:xfrm>
            <a:off x="6959600" y="2846966"/>
            <a:ext cx="4527439" cy="2881765"/>
            <a:chOff x="6959600" y="2846966"/>
            <a:chExt cx="4527439" cy="2881765"/>
          </a:xfrm>
        </p:grpSpPr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D118E03-0531-0541-9BFB-675F0599AB66}"/>
                </a:ext>
              </a:extLst>
            </p:cNvPr>
            <p:cNvSpPr txBox="1"/>
            <p:nvPr/>
          </p:nvSpPr>
          <p:spPr>
            <a:xfrm>
              <a:off x="7866652" y="2846966"/>
              <a:ext cx="2681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800" dirty="0" err="1">
                  <a:solidFill>
                    <a:schemeClr val="accent2"/>
                  </a:solidFill>
                </a:rPr>
                <a:t>Branching</a:t>
              </a:r>
              <a:r>
                <a:rPr lang="de-DE" sz="1800" dirty="0">
                  <a:solidFill>
                    <a:schemeClr val="accent2"/>
                  </a:solidFill>
                </a:rPr>
                <a:t> </a:t>
              </a:r>
              <a:r>
                <a:rPr lang="de-DE" sz="1800" dirty="0" err="1">
                  <a:solidFill>
                    <a:schemeClr val="accent2"/>
                  </a:solidFill>
                </a:rPr>
                <a:t>and</a:t>
              </a:r>
              <a:r>
                <a:rPr lang="de-DE" sz="1800" dirty="0">
                  <a:solidFill>
                    <a:schemeClr val="accent2"/>
                  </a:solidFill>
                </a:rPr>
                <a:t> </a:t>
              </a:r>
              <a:r>
                <a:rPr lang="de-DE" sz="1800" dirty="0" err="1">
                  <a:solidFill>
                    <a:schemeClr val="accent2"/>
                  </a:solidFill>
                </a:rPr>
                <a:t>Merging</a:t>
              </a:r>
              <a:endParaRPr lang="de-DE" sz="1800" dirty="0">
                <a:solidFill>
                  <a:schemeClr val="accent2"/>
                </a:solidFill>
              </a:endParaRPr>
            </a:p>
          </p:txBody>
        </p: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9FDD6E4C-95F9-6C48-BAFC-D666F08E5790}"/>
                </a:ext>
              </a:extLst>
            </p:cNvPr>
            <p:cNvGrpSpPr/>
            <p:nvPr/>
          </p:nvGrpSpPr>
          <p:grpSpPr>
            <a:xfrm>
              <a:off x="6959600" y="3204603"/>
              <a:ext cx="4527439" cy="2524128"/>
              <a:chOff x="6959600" y="3204603"/>
              <a:chExt cx="4527439" cy="2524128"/>
            </a:xfrm>
          </p:grpSpPr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6A1DDFD4-8E75-7C4B-90B7-793683EB87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9600" y="3651289"/>
                <a:ext cx="4495800" cy="0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04446AC-731D-1749-8DF4-AE19ED37F3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56450" y="3579953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F702367-809F-E447-B18D-8BF215C675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89999" y="3579289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F1AA10B-636B-2A47-B4FB-4547189B9C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79170" y="3579953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9F516E6-08CD-4F41-973E-6A338AD3BA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86779" y="3579289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C9D8E56-5B5A-7A4C-B0CE-BF37C9ABDA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75950" y="3579289"/>
                <a:ext cx="144000" cy="144000"/>
              </a:xfrm>
              <a:prstGeom prst="ellipse">
                <a:avLst/>
              </a:prstGeom>
              <a:solidFill>
                <a:srgbClr val="02ACA8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67" name="Gruppieren 66">
                <a:extLst>
                  <a:ext uri="{FF2B5EF4-FFF2-40B4-BE49-F238E27FC236}">
                    <a16:creationId xmlns:a16="http://schemas.microsoft.com/office/drawing/2014/main" id="{B785367A-E189-784D-A734-1CBBC1AC6DF2}"/>
                  </a:ext>
                </a:extLst>
              </p:cNvPr>
              <p:cNvGrpSpPr/>
              <p:nvPr/>
            </p:nvGrpSpPr>
            <p:grpSpPr>
              <a:xfrm>
                <a:off x="8161999" y="3722495"/>
                <a:ext cx="1800588" cy="454928"/>
                <a:chOff x="8161999" y="3722495"/>
                <a:chExt cx="1800588" cy="454928"/>
              </a:xfrm>
            </p:grpSpPr>
            <p:cxnSp>
              <p:nvCxnSpPr>
                <p:cNvPr id="25" name="Gerade Verbindung mit Pfeil 24">
                  <a:extLst>
                    <a:ext uri="{FF2B5EF4-FFF2-40B4-BE49-F238E27FC236}">
                      <a16:creationId xmlns:a16="http://schemas.microsoft.com/office/drawing/2014/main" id="{912B4E85-9E71-6745-9575-402FCFFEC1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2587" y="4095519"/>
                  <a:ext cx="1800000" cy="9904"/>
                </a:xfrm>
                <a:prstGeom prst="straightConnector1">
                  <a:avLst/>
                </a:prstGeom>
                <a:ln w="12700">
                  <a:solidFill>
                    <a:srgbClr val="F07D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220D832F-FA81-FA41-A210-F879CB366E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34584" y="4033423"/>
                  <a:ext cx="144000" cy="144000"/>
                </a:xfrm>
                <a:prstGeom prst="ellipse">
                  <a:avLst/>
                </a:prstGeom>
                <a:solidFill>
                  <a:srgbClr val="F07D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 dirty="0">
                    <a:solidFill>
                      <a:srgbClr val="0070C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0A5204B3-778C-8C4D-A26E-F2EBDFEDBA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32975" y="4023519"/>
                  <a:ext cx="144000" cy="144000"/>
                </a:xfrm>
                <a:prstGeom prst="ellipse">
                  <a:avLst/>
                </a:prstGeom>
                <a:solidFill>
                  <a:srgbClr val="F07D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 dirty="0">
                    <a:solidFill>
                      <a:srgbClr val="0070C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cxnSp>
              <p:nvCxnSpPr>
                <p:cNvPr id="31" name="Gerade Verbindung mit Pfeil 30">
                  <a:extLst>
                    <a:ext uri="{FF2B5EF4-FFF2-40B4-BE49-F238E27FC236}">
                      <a16:creationId xmlns:a16="http://schemas.microsoft.com/office/drawing/2014/main" id="{8431FE57-61A6-EF40-B4AD-76A4C5CF000A}"/>
                    </a:ext>
                  </a:extLst>
                </p:cNvPr>
                <p:cNvCxnSpPr>
                  <a:cxnSpLocks/>
                  <a:stCxn id="16" idx="4"/>
                </p:cNvCxnSpPr>
                <p:nvPr/>
              </p:nvCxnSpPr>
              <p:spPr>
                <a:xfrm>
                  <a:off x="8161999" y="3723289"/>
                  <a:ext cx="588" cy="372230"/>
                </a:xfrm>
                <a:prstGeom prst="straightConnector1">
                  <a:avLst/>
                </a:prstGeom>
                <a:ln w="12700">
                  <a:solidFill>
                    <a:srgbClr val="F07D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Gerade Verbindung mit Pfeil 34">
                  <a:extLst>
                    <a:ext uri="{FF2B5EF4-FFF2-40B4-BE49-F238E27FC236}">
                      <a16:creationId xmlns:a16="http://schemas.microsoft.com/office/drawing/2014/main" id="{1ADA8241-D115-B746-A5DC-B2FF40674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958779" y="3722495"/>
                  <a:ext cx="0" cy="372230"/>
                </a:xfrm>
                <a:prstGeom prst="straightConnector1">
                  <a:avLst/>
                </a:prstGeom>
                <a:ln w="12700">
                  <a:solidFill>
                    <a:srgbClr val="F07D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uppieren 67">
                <a:extLst>
                  <a:ext uri="{FF2B5EF4-FFF2-40B4-BE49-F238E27FC236}">
                    <a16:creationId xmlns:a16="http://schemas.microsoft.com/office/drawing/2014/main" id="{71D6DC8A-AE68-3544-B71E-FB035583517E}"/>
                  </a:ext>
                </a:extLst>
              </p:cNvPr>
              <p:cNvGrpSpPr/>
              <p:nvPr/>
            </p:nvGrpSpPr>
            <p:grpSpPr>
              <a:xfrm>
                <a:off x="8111087" y="3702201"/>
                <a:ext cx="1888208" cy="721483"/>
                <a:chOff x="8111087" y="3702201"/>
                <a:chExt cx="1888208" cy="721483"/>
              </a:xfrm>
            </p:grpSpPr>
            <p:cxnSp>
              <p:nvCxnSpPr>
                <p:cNvPr id="43" name="Gerade Verbindung mit Pfeil 42">
                  <a:extLst>
                    <a:ext uri="{FF2B5EF4-FFF2-40B4-BE49-F238E27FC236}">
                      <a16:creationId xmlns:a16="http://schemas.microsoft.com/office/drawing/2014/main" id="{63C40241-3B8B-9A46-BCE5-28BA19025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1087" y="4351684"/>
                  <a:ext cx="1888208" cy="0"/>
                </a:xfrm>
                <a:prstGeom prst="straightConnector1">
                  <a:avLst/>
                </a:prstGeom>
                <a:ln w="127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5FBBAD-BE29-6949-B72F-A7FEAACEBA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33996" y="4279684"/>
                  <a:ext cx="144000" cy="144000"/>
                </a:xfrm>
                <a:prstGeom prst="ellipse">
                  <a:avLst/>
                </a:prstGeom>
                <a:solidFill>
                  <a:schemeClr val="accent3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 dirty="0">
                    <a:solidFill>
                      <a:srgbClr val="0070C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2B35861C-5E6B-E34C-B573-B2E80F7A18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32387" y="4269780"/>
                  <a:ext cx="144000" cy="144000"/>
                </a:xfrm>
                <a:prstGeom prst="ellipse">
                  <a:avLst/>
                </a:prstGeom>
                <a:solidFill>
                  <a:schemeClr val="accent3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 dirty="0">
                    <a:solidFill>
                      <a:srgbClr val="0070C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cxnSp>
              <p:nvCxnSpPr>
                <p:cNvPr id="46" name="Gerade Verbindung mit Pfeil 45">
                  <a:extLst>
                    <a:ext uri="{FF2B5EF4-FFF2-40B4-BE49-F238E27FC236}">
                      <a16:creationId xmlns:a16="http://schemas.microsoft.com/office/drawing/2014/main" id="{472B4EBB-5C7B-ED48-B9DD-FDF40DCC884F}"/>
                    </a:ext>
                  </a:extLst>
                </p:cNvPr>
                <p:cNvCxnSpPr>
                  <a:cxnSpLocks/>
                  <a:stCxn id="16" idx="3"/>
                </p:cNvCxnSpPr>
                <p:nvPr/>
              </p:nvCxnSpPr>
              <p:spPr>
                <a:xfrm>
                  <a:off x="8111087" y="3702201"/>
                  <a:ext cx="0" cy="649483"/>
                </a:xfrm>
                <a:prstGeom prst="straightConnector1">
                  <a:avLst/>
                </a:prstGeom>
                <a:ln w="127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Gerade Verbindung mit Pfeil 46">
                  <a:extLst>
                    <a:ext uri="{FF2B5EF4-FFF2-40B4-BE49-F238E27FC236}">
                      <a16:creationId xmlns:a16="http://schemas.microsoft.com/office/drawing/2014/main" id="{4B495BCA-096B-D949-BD82-7DDB43F58E48}"/>
                    </a:ext>
                  </a:extLst>
                </p:cNvPr>
                <p:cNvCxnSpPr>
                  <a:cxnSpLocks/>
                  <a:stCxn id="18" idx="5"/>
                </p:cNvCxnSpPr>
                <p:nvPr/>
              </p:nvCxnSpPr>
              <p:spPr>
                <a:xfrm flipH="1">
                  <a:off x="9999295" y="3702201"/>
                  <a:ext cx="0" cy="649483"/>
                </a:xfrm>
                <a:prstGeom prst="straightConnector1">
                  <a:avLst/>
                </a:prstGeom>
                <a:ln w="127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F739848E-5D9F-7A4E-9EDE-973AB6669683}"/>
                  </a:ext>
                </a:extLst>
              </p:cNvPr>
              <p:cNvSpPr txBox="1"/>
              <p:nvPr/>
            </p:nvSpPr>
            <p:spPr>
              <a:xfrm>
                <a:off x="8222850" y="5282455"/>
                <a:ext cx="1701107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200" dirty="0">
                    <a:solidFill>
                      <a:schemeClr val="accent1"/>
                    </a:solidFill>
                  </a:rPr>
                  <a:t>pull </a:t>
                </a:r>
                <a:r>
                  <a:rPr lang="de-DE" sz="1100" dirty="0" err="1">
                    <a:solidFill>
                      <a:schemeClr val="accent1"/>
                    </a:solidFill>
                  </a:rPr>
                  <a:t>request</a:t>
                </a:r>
                <a:endParaRPr lang="de-DE" sz="1100" dirty="0">
                  <a:solidFill>
                    <a:schemeClr val="accent1"/>
                  </a:solidFill>
                </a:endParaRPr>
              </a:p>
              <a:p>
                <a:pPr algn="ctr"/>
                <a:r>
                  <a:rPr lang="de-DE" sz="1100" dirty="0">
                    <a:solidFill>
                      <a:schemeClr val="accent1"/>
                    </a:solidFill>
                  </a:rPr>
                  <a:t>(</a:t>
                </a:r>
                <a:r>
                  <a:rPr lang="de-DE" sz="1100" dirty="0" err="1">
                    <a:solidFill>
                      <a:schemeClr val="accent1"/>
                    </a:solidFill>
                  </a:rPr>
                  <a:t>discussion</a:t>
                </a:r>
                <a:r>
                  <a:rPr lang="de-DE" sz="1100" dirty="0">
                    <a:solidFill>
                      <a:schemeClr val="accent1"/>
                    </a:solidFill>
                  </a:rPr>
                  <a:t> </a:t>
                </a:r>
                <a:r>
                  <a:rPr lang="de-DE" sz="1100" dirty="0" err="1">
                    <a:solidFill>
                      <a:schemeClr val="accent1"/>
                    </a:solidFill>
                  </a:rPr>
                  <a:t>of</a:t>
                </a:r>
                <a:r>
                  <a:rPr lang="de-DE" sz="1100" dirty="0">
                    <a:solidFill>
                      <a:schemeClr val="accent1"/>
                    </a:solidFill>
                  </a:rPr>
                  <a:t> </a:t>
                </a:r>
                <a:r>
                  <a:rPr lang="de-DE" sz="1100" dirty="0" err="1">
                    <a:solidFill>
                      <a:schemeClr val="accent1"/>
                    </a:solidFill>
                  </a:rPr>
                  <a:t>changes</a:t>
                </a:r>
                <a:r>
                  <a:rPr lang="de-DE" sz="1100" dirty="0">
                    <a:solidFill>
                      <a:schemeClr val="accent1"/>
                    </a:solidFill>
                  </a:rPr>
                  <a:t>)</a:t>
                </a:r>
                <a:endParaRPr lang="de-DE" sz="12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56" name="Gewinkelte Verbindung 55">
                <a:extLst>
                  <a:ext uri="{FF2B5EF4-FFF2-40B4-BE49-F238E27FC236}">
                    <a16:creationId xmlns:a16="http://schemas.microsoft.com/office/drawing/2014/main" id="{84AA653B-3E0B-9644-8B61-CF8FF35A2C0B}"/>
                  </a:ext>
                </a:extLst>
              </p:cNvPr>
              <p:cNvCxnSpPr>
                <a:cxnSpLocks/>
                <a:stCxn id="54" idx="3"/>
              </p:cNvCxnSpPr>
              <p:nvPr/>
            </p:nvCxnSpPr>
            <p:spPr>
              <a:xfrm flipV="1">
                <a:off x="9923957" y="4433589"/>
                <a:ext cx="34822" cy="1072004"/>
              </a:xfrm>
              <a:prstGeom prst="bentConnector2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C9D117D3-97D9-104D-895B-E14AA825763D}"/>
                  </a:ext>
                </a:extLst>
              </p:cNvPr>
              <p:cNvGrpSpPr/>
              <p:nvPr/>
            </p:nvGrpSpPr>
            <p:grpSpPr>
              <a:xfrm>
                <a:off x="7130747" y="3246073"/>
                <a:ext cx="1084079" cy="378801"/>
                <a:chOff x="7130747" y="3246073"/>
                <a:chExt cx="1084079" cy="378801"/>
              </a:xfrm>
            </p:grpSpPr>
            <p:sp>
              <p:nvSpPr>
                <p:cNvPr id="69" name="Textfeld 68">
                  <a:extLst>
                    <a:ext uri="{FF2B5EF4-FFF2-40B4-BE49-F238E27FC236}">
                      <a16:creationId xmlns:a16="http://schemas.microsoft.com/office/drawing/2014/main" id="{6FBCED92-0053-6149-8C2A-7A31A6BF81ED}"/>
                    </a:ext>
                  </a:extLst>
                </p:cNvPr>
                <p:cNvSpPr txBox="1"/>
                <p:nvPr/>
              </p:nvSpPr>
              <p:spPr>
                <a:xfrm>
                  <a:off x="7130747" y="3246073"/>
                  <a:ext cx="1084079" cy="2573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tIns="36000" bIns="36000" rtlCol="0">
                  <a:spAutoFit/>
                </a:bodyPr>
                <a:lstStyle/>
                <a:p>
                  <a:pPr algn="ctr"/>
                  <a:r>
                    <a:rPr lang="de-DE" sz="1200" dirty="0" err="1">
                      <a:solidFill>
                        <a:schemeClr val="accent1"/>
                      </a:solidFill>
                    </a:rPr>
                    <a:t>project</a:t>
                  </a:r>
                  <a:r>
                    <a:rPr lang="de-DE" sz="1200" dirty="0">
                      <a:solidFill>
                        <a:schemeClr val="accent1"/>
                      </a:solidFill>
                    </a:rPr>
                    <a:t> </a:t>
                  </a:r>
                  <a:r>
                    <a:rPr lang="de-DE" sz="1200" dirty="0" err="1">
                      <a:solidFill>
                        <a:schemeClr val="accent1"/>
                      </a:solidFill>
                    </a:rPr>
                    <a:t>main</a:t>
                  </a:r>
                  <a:endParaRPr lang="de-DE" sz="1200" dirty="0">
                    <a:solidFill>
                      <a:schemeClr val="accent1"/>
                    </a:solidFill>
                  </a:endParaRPr>
                </a:p>
              </p:txBody>
            </p:sp>
            <p:cxnSp>
              <p:nvCxnSpPr>
                <p:cNvPr id="70" name="Gerade Verbindung mit Pfeil 69">
                  <a:extLst>
                    <a:ext uri="{FF2B5EF4-FFF2-40B4-BE49-F238E27FC236}">
                      <a16:creationId xmlns:a16="http://schemas.microsoft.com/office/drawing/2014/main" id="{89E171AD-1CE9-F74D-8656-D36478156245}"/>
                    </a:ext>
                  </a:extLst>
                </p:cNvPr>
                <p:cNvCxnSpPr>
                  <a:cxnSpLocks/>
                  <a:stCxn id="69" idx="2"/>
                </p:cNvCxnSpPr>
                <p:nvPr/>
              </p:nvCxnSpPr>
              <p:spPr>
                <a:xfrm flipH="1">
                  <a:off x="7672784" y="3503442"/>
                  <a:ext cx="3" cy="12143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40D9A725-36D7-7F4F-8251-25AF9E722660}"/>
                  </a:ext>
                </a:extLst>
              </p:cNvPr>
              <p:cNvSpPr txBox="1"/>
              <p:nvPr/>
            </p:nvSpPr>
            <p:spPr>
              <a:xfrm>
                <a:off x="8637538" y="4526115"/>
                <a:ext cx="846835" cy="257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tIns="36000" bIns="36000" rtlCol="0">
                <a:spAutoFit/>
              </a:bodyPr>
              <a:lstStyle/>
              <a:p>
                <a:pPr algn="ctr"/>
                <a:r>
                  <a:rPr lang="de-DE" sz="1200" dirty="0" err="1">
                    <a:solidFill>
                      <a:schemeClr val="accent1"/>
                    </a:solidFill>
                  </a:rPr>
                  <a:t>branches</a:t>
                </a:r>
                <a:endParaRPr lang="de-DE" sz="12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72" name="Gerade Verbindung mit Pfeil 71">
                <a:extLst>
                  <a:ext uri="{FF2B5EF4-FFF2-40B4-BE49-F238E27FC236}">
                    <a16:creationId xmlns:a16="http://schemas.microsoft.com/office/drawing/2014/main" id="{2CD8C818-54F3-F54D-AEBF-18BA2E7026E1}"/>
                  </a:ext>
                </a:extLst>
              </p:cNvPr>
              <p:cNvCxnSpPr>
                <a:cxnSpLocks/>
                <a:stCxn id="71" idx="0"/>
              </p:cNvCxnSpPr>
              <p:nvPr/>
            </p:nvCxnSpPr>
            <p:spPr>
              <a:xfrm flipH="1" flipV="1">
                <a:off x="9060955" y="4376455"/>
                <a:ext cx="1" cy="14966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26969C1A-060A-8D49-8BC3-155BEA2D605F}"/>
                  </a:ext>
                </a:extLst>
              </p:cNvPr>
              <p:cNvSpPr txBox="1"/>
              <p:nvPr/>
            </p:nvSpPr>
            <p:spPr>
              <a:xfrm>
                <a:off x="10208868" y="3204603"/>
                <a:ext cx="1278171" cy="257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tIns="36000" bIns="36000" rtlCol="0">
                <a:spAutoFit/>
              </a:bodyPr>
              <a:lstStyle/>
              <a:p>
                <a:pPr algn="ctr"/>
                <a:r>
                  <a:rPr lang="de-DE" sz="1200" dirty="0" err="1">
                    <a:solidFill>
                      <a:schemeClr val="accent1"/>
                    </a:solidFill>
                  </a:rPr>
                  <a:t>merged</a:t>
                </a:r>
                <a:r>
                  <a:rPr lang="de-DE" sz="1200" dirty="0">
                    <a:solidFill>
                      <a:schemeClr val="accent1"/>
                    </a:solidFill>
                  </a:rPr>
                  <a:t> </a:t>
                </a:r>
                <a:r>
                  <a:rPr lang="de-DE" sz="1200" dirty="0" err="1">
                    <a:solidFill>
                      <a:schemeClr val="accent1"/>
                    </a:solidFill>
                  </a:rPr>
                  <a:t>project</a:t>
                </a:r>
                <a:endParaRPr lang="de-DE" sz="12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77" name="Gerade Verbindung mit Pfeil 76">
                <a:extLst>
                  <a:ext uri="{FF2B5EF4-FFF2-40B4-BE49-F238E27FC236}">
                    <a16:creationId xmlns:a16="http://schemas.microsoft.com/office/drawing/2014/main" id="{12F1AD5D-C21D-0745-9BAF-277CC6C4181F}"/>
                  </a:ext>
                </a:extLst>
              </p:cNvPr>
              <p:cNvCxnSpPr>
                <a:stCxn id="76" idx="2"/>
              </p:cNvCxnSpPr>
              <p:nvPr/>
            </p:nvCxnSpPr>
            <p:spPr>
              <a:xfrm flipH="1">
                <a:off x="10847950" y="3461972"/>
                <a:ext cx="4" cy="12138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2496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GitHub</a:t>
            </a:r>
            <a:br>
              <a:rPr lang="de-DE" dirty="0"/>
            </a:br>
            <a:r>
              <a:rPr lang="de-DE" b="0" dirty="0"/>
              <a:t>Workflow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10580686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Workflow</a:t>
            </a:r>
          </a:p>
          <a:p>
            <a:pPr>
              <a:spcBef>
                <a:spcPts val="1100"/>
              </a:spcBef>
            </a:pPr>
            <a:r>
              <a:rPr lang="de-DE" dirty="0"/>
              <a:t>Researcher A </a:t>
            </a: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, </a:t>
            </a:r>
            <a:r>
              <a:rPr lang="de-DE" dirty="0" err="1"/>
              <a:t>invites</a:t>
            </a:r>
            <a:r>
              <a:rPr lang="de-DE" dirty="0"/>
              <a:t> </a:t>
            </a:r>
            <a:r>
              <a:rPr lang="de-DE" dirty="0" err="1"/>
              <a:t>collaborators</a:t>
            </a:r>
            <a:r>
              <a:rPr lang="de-DE" dirty="0"/>
              <a:t> B </a:t>
            </a:r>
            <a:r>
              <a:rPr lang="de-DE" dirty="0" err="1"/>
              <a:t>and</a:t>
            </a:r>
            <a:r>
              <a:rPr lang="de-DE" dirty="0"/>
              <a:t> C via “Settings“</a:t>
            </a:r>
          </a:p>
          <a:p>
            <a:pPr>
              <a:spcBef>
                <a:spcPts val="1100"/>
              </a:spcBef>
            </a:pPr>
            <a:r>
              <a:rPr lang="de-DE" dirty="0"/>
              <a:t>A, B, </a:t>
            </a:r>
            <a:r>
              <a:rPr lang="de-DE" dirty="0" err="1"/>
              <a:t>and</a:t>
            </a:r>
            <a:r>
              <a:rPr lang="de-DE" dirty="0"/>
              <a:t> C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</a:p>
          <a:p>
            <a:pPr marL="314325" lvl="1" indent="-307975"/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„Code“ </a:t>
            </a:r>
            <a:r>
              <a:rPr lang="de-DE" dirty="0" err="1"/>
              <a:t>or</a:t>
            </a:r>
            <a:r>
              <a:rPr lang="de-DE" dirty="0"/>
              <a:t> </a:t>
            </a:r>
          </a:p>
          <a:p>
            <a:pPr marL="314325" lvl="1" indent="-307975"/>
            <a:r>
              <a:rPr lang="de-DE" dirty="0" err="1"/>
              <a:t>work</a:t>
            </a:r>
            <a:r>
              <a:rPr lang="de-DE" dirty="0"/>
              <a:t> on separate </a:t>
            </a:r>
            <a:r>
              <a:rPr lang="de-DE" dirty="0" err="1"/>
              <a:t>taks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, e.g., via „Projects“ </a:t>
            </a:r>
            <a:r>
              <a:rPr lang="de-DE" dirty="0" err="1"/>
              <a:t>or</a:t>
            </a:r>
            <a:r>
              <a:rPr lang="de-DE" dirty="0"/>
              <a:t> „</a:t>
            </a:r>
            <a:r>
              <a:rPr lang="de-DE" dirty="0" err="1"/>
              <a:t>Issues</a:t>
            </a:r>
            <a:r>
              <a:rPr lang="de-DE" dirty="0"/>
              <a:t>“) </a:t>
            </a:r>
            <a:r>
              <a:rPr lang="de-DE" dirty="0" err="1"/>
              <a:t>or</a:t>
            </a:r>
            <a:endParaRPr lang="de-DE" dirty="0"/>
          </a:p>
          <a:p>
            <a:pPr marL="314325" lvl="1" indent="-307975"/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timeline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a „Pull </a:t>
            </a:r>
            <a:r>
              <a:rPr lang="de-DE" dirty="0" err="1"/>
              <a:t>request</a:t>
            </a:r>
            <a:r>
              <a:rPr lang="de-DE" dirty="0"/>
              <a:t>“</a:t>
            </a:r>
          </a:p>
          <a:p>
            <a:pPr marL="314325" lvl="1" indent="-307975"/>
            <a:r>
              <a:rPr lang="de-DE" dirty="0" err="1"/>
              <a:t>organize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collaboration</a:t>
            </a:r>
            <a:r>
              <a:rPr lang="de-DE" dirty="0"/>
              <a:t> via </a:t>
            </a:r>
            <a:r>
              <a:rPr lang="de-DE" dirty="0" err="1"/>
              <a:t>Issues</a:t>
            </a:r>
            <a:r>
              <a:rPr lang="de-DE" dirty="0"/>
              <a:t>, Projects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perhaps</a:t>
            </a:r>
            <a:r>
              <a:rPr lang="de-DE" dirty="0"/>
              <a:t> a Wiki (</a:t>
            </a:r>
            <a:r>
              <a:rPr lang="de-DE" dirty="0" err="1"/>
              <a:t>here</a:t>
            </a:r>
            <a:r>
              <a:rPr lang="de-DE" dirty="0"/>
              <a:t> not </a:t>
            </a:r>
            <a:r>
              <a:rPr lang="de-DE" dirty="0" err="1"/>
              <a:t>visible</a:t>
            </a:r>
            <a:r>
              <a:rPr lang="de-DE" dirty="0"/>
              <a:t>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6D4431E-3BC7-DC46-BA1C-440A072B0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3" y="3751638"/>
            <a:ext cx="10580686" cy="207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159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GitHub</a:t>
            </a:r>
            <a:br>
              <a:rPr lang="de-DE" dirty="0"/>
            </a:br>
            <a:r>
              <a:rPr lang="de-DE" b="0" dirty="0" err="1"/>
              <a:t>Drawbacks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5740097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Drawbacks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1100"/>
              </a:spcBef>
            </a:pP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for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nerds</a:t>
            </a:r>
            <a:r>
              <a:rPr lang="de-DE" dirty="0"/>
              <a:t>; so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aren‘t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nerd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lost,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GitHub‘s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terminology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immediately</a:t>
            </a:r>
            <a:r>
              <a:rPr lang="de-DE" dirty="0"/>
              <a:t>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spoken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  <a:p>
            <a:pPr marL="314325" lvl="1" indent="-307975"/>
            <a:r>
              <a:rPr lang="de-DE" dirty="0" err="1"/>
              <a:t>retrieving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status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/>
              <a:t>pull</a:t>
            </a:r>
          </a:p>
          <a:p>
            <a:pPr marL="314325" lvl="1" indent="-307975"/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 err="1"/>
              <a:t>commit</a:t>
            </a:r>
            <a:endParaRPr lang="de-DE" b="1" dirty="0"/>
          </a:p>
          <a:p>
            <a:pPr marL="314325" lvl="1" indent="-307975"/>
            <a:r>
              <a:rPr lang="de-DE" dirty="0" err="1"/>
              <a:t>uploading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/>
              <a:t>push</a:t>
            </a:r>
          </a:p>
          <a:p>
            <a:pPr marL="314325" lvl="1" indent="-307975"/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a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wanting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merged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/>
              <a:t>pull-</a:t>
            </a:r>
            <a:r>
              <a:rPr lang="de-DE" b="1" dirty="0" err="1"/>
              <a:t>request</a:t>
            </a:r>
            <a:endParaRPr lang="de-DE" b="1" dirty="0"/>
          </a:p>
          <a:p>
            <a:pPr marL="6350" lvl="1" indent="0">
              <a:spcBef>
                <a:spcPts val="1100"/>
              </a:spcBef>
              <a:buNone/>
            </a:pPr>
            <a:r>
              <a:rPr lang="de-DE" dirty="0" err="1"/>
              <a:t>synchronizing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will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differently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OS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editor</a:t>
            </a:r>
            <a:r>
              <a:rPr lang="de-DE" dirty="0"/>
              <a:t>;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IMHO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Desktop </a:t>
            </a:r>
            <a:r>
              <a:rPr lang="de-DE" dirty="0" err="1"/>
              <a:t>and</a:t>
            </a:r>
            <a:r>
              <a:rPr lang="de-DE" dirty="0"/>
              <a:t>/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VisualStudio</a:t>
            </a:r>
            <a:r>
              <a:rPr lang="de-DE" dirty="0"/>
              <a:t> Code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)</a:t>
            </a:r>
          </a:p>
          <a:p>
            <a:pPr marL="314325" lvl="1" indent="-307975"/>
            <a:endParaRPr lang="de-DE" b="1" dirty="0"/>
          </a:p>
          <a:p>
            <a:pPr>
              <a:spcBef>
                <a:spcPts val="1100"/>
              </a:spcBef>
            </a:pPr>
            <a:endParaRPr lang="de-DE" dirty="0"/>
          </a:p>
          <a:p>
            <a:pPr>
              <a:spcBef>
                <a:spcPts val="1100"/>
              </a:spcBef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8ECEAF-1CDC-3047-9184-B08681F8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827" y="2386653"/>
            <a:ext cx="4579998" cy="99532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2038C36-AB00-8C48-9C7D-9883E968A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379" y="3476021"/>
            <a:ext cx="4505022" cy="18223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BD3C8D3-6495-E24C-9E1E-8B876272F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827" y="1427925"/>
            <a:ext cx="4536000" cy="9880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545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53C87D5D-5A5C-D548-B5F1-F4E6DC560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967" y="1481138"/>
            <a:ext cx="3582431" cy="172899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GitHub</a:t>
            </a:r>
            <a:br>
              <a:rPr lang="de-DE" dirty="0"/>
            </a:br>
            <a:r>
              <a:rPr lang="de-DE" b="0" dirty="0" err="1"/>
              <a:t>Benefits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6281738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Benefits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1100"/>
              </a:spcBef>
            </a:pPr>
            <a:r>
              <a:rPr lang="de-DE" dirty="0" err="1"/>
              <a:t>collaboration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easy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possible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backup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alone</a:t>
            </a:r>
            <a:r>
              <a:rPr lang="de-DE" dirty="0"/>
              <a:t> on a </a:t>
            </a:r>
            <a:r>
              <a:rPr lang="de-DE" dirty="0" err="1"/>
              <a:t>project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progress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time </a:t>
            </a:r>
            <a:r>
              <a:rPr lang="de-DE" dirty="0" err="1"/>
              <a:t>stamp</a:t>
            </a:r>
            <a:r>
              <a:rPr lang="de-DE" dirty="0"/>
              <a:t>, so all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transparent all </a:t>
            </a:r>
            <a:r>
              <a:rPr lang="de-DE" dirty="0" err="1"/>
              <a:t>the</a:t>
            </a:r>
            <a:r>
              <a:rPr lang="de-DE" dirty="0"/>
              <a:t> time,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engage</a:t>
            </a:r>
            <a:r>
              <a:rPr lang="de-DE" dirty="0"/>
              <a:t> in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HARKing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evident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hypothesis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manuscript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at a </a:t>
            </a:r>
            <a:r>
              <a:rPr lang="de-DE" dirty="0" err="1"/>
              <a:t>later</a:t>
            </a:r>
            <a:r>
              <a:rPr lang="de-DE" dirty="0"/>
              <a:t> time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updated</a:t>
            </a:r>
            <a:r>
              <a:rPr lang="de-DE" dirty="0"/>
              <a:t> (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faked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, but </a:t>
            </a:r>
            <a:r>
              <a:rPr lang="de-DE" dirty="0" err="1"/>
              <a:t>good</a:t>
            </a:r>
            <a:r>
              <a:rPr lang="de-DE" dirty="0"/>
              <a:t> will </a:t>
            </a:r>
            <a:r>
              <a:rPr lang="de-DE" dirty="0" err="1"/>
              <a:t>presumed</a:t>
            </a:r>
            <a:r>
              <a:rPr lang="de-DE" dirty="0"/>
              <a:t> ...)</a:t>
            </a:r>
          </a:p>
          <a:p>
            <a:pPr>
              <a:spcBef>
                <a:spcPts val="1100"/>
              </a:spcBef>
            </a:pP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support</a:t>
            </a:r>
            <a:r>
              <a:rPr lang="de-DE" dirty="0"/>
              <a:t> </a:t>
            </a:r>
            <a:r>
              <a:rPr lang="de-DE" dirty="0" err="1"/>
              <a:t>collaboration</a:t>
            </a:r>
            <a:r>
              <a:rPr lang="de-DE" dirty="0"/>
              <a:t>, but also </a:t>
            </a:r>
            <a:r>
              <a:rPr lang="de-DE" dirty="0" err="1"/>
              <a:t>sharing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a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downloaded</a:t>
            </a:r>
            <a:r>
              <a:rPr lang="de-DE" dirty="0"/>
              <a:t> (aka „</a:t>
            </a:r>
            <a:r>
              <a:rPr lang="de-DE" dirty="0" err="1"/>
              <a:t>cloned</a:t>
            </a:r>
            <a:r>
              <a:rPr lang="de-DE" dirty="0"/>
              <a:t>“) in an instant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downloading</a:t>
            </a:r>
            <a:r>
              <a:rPr lang="de-DE" dirty="0"/>
              <a:t> OSF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at a time</a:t>
            </a:r>
          </a:p>
          <a:p>
            <a:pPr>
              <a:spcBef>
                <a:spcPts val="1100"/>
              </a:spcBef>
            </a:pPr>
            <a:r>
              <a:rPr lang="de-DE" dirty="0"/>
              <a:t>also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for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administration</a:t>
            </a:r>
            <a:r>
              <a:rPr lang="de-DE" dirty="0"/>
              <a:t> (</a:t>
            </a:r>
            <a:r>
              <a:rPr lang="de-DE" dirty="0" err="1"/>
              <a:t>Issues</a:t>
            </a:r>
            <a:r>
              <a:rPr lang="de-DE" dirty="0"/>
              <a:t>, Projects) </a:t>
            </a:r>
            <a:r>
              <a:rPr lang="de-DE" dirty="0" err="1"/>
              <a:t>and</a:t>
            </a:r>
            <a:r>
              <a:rPr lang="de-DE" dirty="0"/>
              <a:t> a </a:t>
            </a:r>
            <a:r>
              <a:rPr lang="de-DE" dirty="0" err="1"/>
              <a:t>built</a:t>
            </a:r>
            <a:r>
              <a:rPr lang="de-DE" dirty="0"/>
              <a:t>-in Wiki </a:t>
            </a:r>
            <a:r>
              <a:rPr lang="de-DE" dirty="0" err="1"/>
              <a:t>function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3FB64AC-F6D3-C84E-B74A-6C13F20AA1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032" b="26559"/>
          <a:stretch/>
        </p:blipFill>
        <p:spPr>
          <a:xfrm>
            <a:off x="7874000" y="3476058"/>
            <a:ext cx="3581399" cy="22272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7D72EF3-B104-334B-9D11-B068555B18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54" b="1"/>
          <a:stretch/>
        </p:blipFill>
        <p:spPr>
          <a:xfrm>
            <a:off x="7874000" y="1481138"/>
            <a:ext cx="3581478" cy="18139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941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Recommended </a:t>
            </a:r>
            <a:r>
              <a:rPr lang="de-DE" dirty="0" err="1"/>
              <a:t>tools</a:t>
            </a:r>
            <a:br>
              <a:rPr lang="de-DE" dirty="0"/>
            </a:br>
            <a:r>
              <a:rPr lang="de-DE" b="0" dirty="0"/>
              <a:t>R </a:t>
            </a:r>
            <a:r>
              <a:rPr lang="de-DE" b="0" dirty="0" err="1"/>
              <a:t>packages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6281738" cy="434498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papaja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sz="1800" dirty="0" err="1"/>
              <a:t>lets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format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manuscript</a:t>
            </a:r>
            <a:r>
              <a:rPr lang="de-DE" sz="1800" dirty="0"/>
              <a:t> in APA6 </a:t>
            </a:r>
            <a:r>
              <a:rPr lang="de-DE" sz="1800" dirty="0" err="1"/>
              <a:t>format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includes</a:t>
            </a:r>
            <a:r>
              <a:rPr lang="de-DE" sz="1800" dirty="0"/>
              <a:t> a </a:t>
            </a:r>
            <a:r>
              <a:rPr lang="de-DE" sz="1800" dirty="0" err="1"/>
              <a:t>variety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helper</a:t>
            </a:r>
            <a:r>
              <a:rPr lang="de-DE" sz="1800" dirty="0"/>
              <a:t> </a:t>
            </a:r>
            <a:r>
              <a:rPr lang="de-DE" sz="1800" dirty="0" err="1"/>
              <a:t>functions</a:t>
            </a:r>
            <a:r>
              <a:rPr lang="de-DE" sz="1800" dirty="0"/>
              <a:t>, e.g., for </a:t>
            </a:r>
            <a:r>
              <a:rPr lang="de-DE" sz="1800" dirty="0" err="1"/>
              <a:t>reporting</a:t>
            </a:r>
            <a:r>
              <a:rPr lang="de-DE" sz="1800" dirty="0"/>
              <a:t> </a:t>
            </a:r>
            <a:r>
              <a:rPr lang="de-DE" sz="1800" dirty="0" err="1"/>
              <a:t>statistics</a:t>
            </a:r>
            <a:r>
              <a:rPr lang="de-DE" sz="1800" dirty="0"/>
              <a:t> in a proper (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properly</a:t>
            </a:r>
            <a:r>
              <a:rPr lang="de-DE" sz="1800" dirty="0"/>
              <a:t> </a:t>
            </a:r>
            <a:r>
              <a:rPr lang="de-DE" sz="1800" dirty="0" err="1"/>
              <a:t>formatted</a:t>
            </a:r>
            <a:r>
              <a:rPr lang="de-DE" sz="1800" dirty="0"/>
              <a:t>) </a:t>
            </a:r>
            <a:r>
              <a:rPr lang="de-DE" sz="1800" dirty="0" err="1"/>
              <a:t>way</a:t>
            </a:r>
            <a:endParaRPr lang="de-DE" sz="1800" dirty="0"/>
          </a:p>
          <a:p>
            <a:pPr>
              <a:spcAft>
                <a:spcPts val="600"/>
              </a:spcAft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renv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sz="1800" dirty="0" err="1"/>
              <a:t>stands</a:t>
            </a:r>
            <a:r>
              <a:rPr lang="de-DE" sz="1800" dirty="0"/>
              <a:t> for </a:t>
            </a:r>
            <a:r>
              <a:rPr lang="de-DE" sz="1800" b="1" dirty="0" err="1"/>
              <a:t>r</a:t>
            </a:r>
            <a:r>
              <a:rPr lang="de-DE" sz="1800" dirty="0" err="1"/>
              <a:t>eproducible</a:t>
            </a:r>
            <a:r>
              <a:rPr lang="de-DE" sz="1800" dirty="0"/>
              <a:t> </a:t>
            </a:r>
            <a:r>
              <a:rPr lang="de-DE" sz="1800" b="1" dirty="0" err="1"/>
              <a:t>env</a:t>
            </a:r>
            <a:r>
              <a:rPr lang="de-DE" sz="1800" dirty="0" err="1"/>
              <a:t>ironment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stores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R </a:t>
            </a:r>
            <a:r>
              <a:rPr lang="de-DE" sz="1800" dirty="0" err="1"/>
              <a:t>analysis</a:t>
            </a:r>
            <a:r>
              <a:rPr lang="de-DE" sz="1800" dirty="0"/>
              <a:t> </a:t>
            </a:r>
            <a:r>
              <a:rPr lang="de-DE" sz="1800" dirty="0" err="1"/>
              <a:t>environment</a:t>
            </a:r>
            <a:r>
              <a:rPr lang="de-DE" sz="1800" dirty="0"/>
              <a:t> for a </a:t>
            </a:r>
            <a:r>
              <a:rPr lang="de-DE" sz="1800" dirty="0" err="1"/>
              <a:t>given</a:t>
            </a:r>
            <a:r>
              <a:rPr lang="de-DE" sz="1800" dirty="0"/>
              <a:t> </a:t>
            </a:r>
            <a:r>
              <a:rPr lang="de-DE" sz="1800" dirty="0" err="1"/>
              <a:t>project</a:t>
            </a:r>
            <a:r>
              <a:rPr lang="de-DE" sz="1800" dirty="0"/>
              <a:t>, so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people</a:t>
            </a:r>
            <a:r>
              <a:rPr lang="de-DE" sz="1800" dirty="0"/>
              <a:t> </a:t>
            </a:r>
            <a:r>
              <a:rPr lang="de-DE" sz="1800" dirty="0" err="1"/>
              <a:t>who</a:t>
            </a:r>
            <a:r>
              <a:rPr lang="de-DE" sz="1800" dirty="0"/>
              <a:t> </a:t>
            </a:r>
            <a:r>
              <a:rPr lang="de-DE" sz="1800" dirty="0" err="1"/>
              <a:t>want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reproduce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not </a:t>
            </a:r>
            <a:r>
              <a:rPr lang="de-DE" sz="1800" dirty="0" err="1"/>
              <a:t>only</a:t>
            </a:r>
            <a:r>
              <a:rPr lang="de-DE" sz="1800" dirty="0"/>
              <a:t> </a:t>
            </a:r>
            <a:r>
              <a:rPr lang="de-DE" sz="1800" dirty="0" err="1"/>
              <a:t>have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code</a:t>
            </a:r>
            <a:r>
              <a:rPr lang="de-DE" sz="1800" dirty="0"/>
              <a:t> but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very</a:t>
            </a:r>
            <a:r>
              <a:rPr lang="de-DE" sz="1800" dirty="0"/>
              <a:t> R </a:t>
            </a:r>
            <a:r>
              <a:rPr lang="de-DE" sz="1800" dirty="0" err="1"/>
              <a:t>package</a:t>
            </a:r>
            <a:r>
              <a:rPr lang="de-DE" sz="1800" dirty="0"/>
              <a:t> </a:t>
            </a:r>
            <a:r>
              <a:rPr lang="de-DE" sz="1800" dirty="0" err="1"/>
              <a:t>versions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used</a:t>
            </a:r>
            <a:r>
              <a:rPr lang="de-DE" sz="1800" dirty="0"/>
              <a:t> </a:t>
            </a:r>
          </a:p>
          <a:p>
            <a:pPr>
              <a:spcAft>
                <a:spcPts val="600"/>
              </a:spcAft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here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sz="1800" dirty="0" err="1"/>
              <a:t>assists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regard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file</a:t>
            </a:r>
            <a:r>
              <a:rPr lang="de-DE" sz="1800" dirty="0"/>
              <a:t> </a:t>
            </a:r>
            <a:r>
              <a:rPr lang="de-DE" sz="1800" dirty="0" err="1"/>
              <a:t>paths</a:t>
            </a:r>
            <a:r>
              <a:rPr lang="de-DE" sz="1800" dirty="0"/>
              <a:t>;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i="1" dirty="0" err="1"/>
              <a:t>here</a:t>
            </a:r>
            <a:r>
              <a:rPr lang="de-DE" sz="1800" dirty="0"/>
              <a:t>, </a:t>
            </a:r>
            <a:r>
              <a:rPr lang="de-DE" sz="1800" dirty="0" err="1"/>
              <a:t>there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no</a:t>
            </a:r>
            <a:r>
              <a:rPr lang="de-DE" sz="1800" dirty="0"/>
              <a:t> </a:t>
            </a:r>
            <a:r>
              <a:rPr lang="de-DE" sz="1800" dirty="0" err="1"/>
              <a:t>need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edit</a:t>
            </a:r>
            <a:r>
              <a:rPr lang="de-DE" sz="1800" dirty="0"/>
              <a:t> </a:t>
            </a:r>
            <a:r>
              <a:rPr lang="de-DE" sz="1800" dirty="0" err="1"/>
              <a:t>path</a:t>
            </a:r>
            <a:r>
              <a:rPr lang="de-DE" sz="1800" dirty="0"/>
              <a:t> </a:t>
            </a:r>
            <a:r>
              <a:rPr lang="de-DE" sz="1800" dirty="0" err="1"/>
              <a:t>names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downloaded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cloned</a:t>
            </a:r>
            <a:r>
              <a:rPr lang="de-DE" sz="1800" dirty="0"/>
              <a:t> </a:t>
            </a:r>
            <a:r>
              <a:rPr lang="de-DE" sz="1800" dirty="0" err="1"/>
              <a:t>projects</a:t>
            </a:r>
            <a:endParaRPr lang="de-DE" sz="1800" dirty="0"/>
          </a:p>
          <a:p>
            <a:pPr>
              <a:spcBef>
                <a:spcPts val="1100"/>
              </a:spcBef>
            </a:pPr>
            <a:endParaRPr lang="de-DE" dirty="0"/>
          </a:p>
        </p:txBody>
      </p:sp>
      <p:pic>
        <p:nvPicPr>
          <p:cNvPr id="2050" name="Picture 2" descr="Introduction to renv • renv">
            <a:extLst>
              <a:ext uri="{FF2B5EF4-FFF2-40B4-BE49-F238E27FC236}">
                <a16:creationId xmlns:a16="http://schemas.microsoft.com/office/drawing/2014/main" id="{86A9D983-6476-DF4B-B67E-9490F9D21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73" y="2882226"/>
            <a:ext cx="1547103" cy="154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- r-lib/here: A simpler way to find your files">
            <a:extLst>
              <a:ext uri="{FF2B5EF4-FFF2-40B4-BE49-F238E27FC236}">
                <a16:creationId xmlns:a16="http://schemas.microsoft.com/office/drawing/2014/main" id="{F34A66E9-AC9F-004A-8BCA-9D98E82A4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" b="72482"/>
          <a:stretch/>
        </p:blipFill>
        <p:spPr bwMode="auto">
          <a:xfrm>
            <a:off x="7412028" y="4597978"/>
            <a:ext cx="4121193" cy="87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- crsh/papaja: papaja (Preparing APA Journal Articles) is an R  package that provides document formats to produce complete APA manuscripts  from RMarkdown-files (PDF and Word documents) and helper functions that  facilitate">
            <a:extLst>
              <a:ext uri="{FF2B5EF4-FFF2-40B4-BE49-F238E27FC236}">
                <a16:creationId xmlns:a16="http://schemas.microsoft.com/office/drawing/2014/main" id="{7930CE06-6400-7C47-AC97-C67059B11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871" y="1297867"/>
            <a:ext cx="2827506" cy="141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744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Recommended </a:t>
            </a:r>
            <a:r>
              <a:rPr lang="de-DE" dirty="0" err="1"/>
              <a:t>tools</a:t>
            </a:r>
            <a:br>
              <a:rPr lang="de-DE" dirty="0"/>
            </a:br>
            <a:r>
              <a:rPr lang="de-DE" b="0" dirty="0"/>
              <a:t>Software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325050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Desktop</a:t>
            </a:r>
          </a:p>
          <a:p>
            <a:pPr>
              <a:spcBef>
                <a:spcPts val="1100"/>
              </a:spcBef>
            </a:pPr>
            <a:r>
              <a:rPr lang="de-DE" sz="1800" dirty="0" err="1"/>
              <a:t>keeps</a:t>
            </a:r>
            <a:r>
              <a:rPr lang="de-DE" sz="1800" dirty="0"/>
              <a:t> </a:t>
            </a:r>
            <a:r>
              <a:rPr lang="de-DE" sz="1800" dirty="0" err="1"/>
              <a:t>track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all </a:t>
            </a:r>
            <a:r>
              <a:rPr lang="de-DE" sz="1800" dirty="0" err="1"/>
              <a:t>changes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GitHub</a:t>
            </a:r>
            <a:r>
              <a:rPr lang="de-DE" sz="1800" dirty="0"/>
              <a:t> </a:t>
            </a:r>
            <a:r>
              <a:rPr lang="de-DE" sz="1800" dirty="0" err="1"/>
              <a:t>project</a:t>
            </a:r>
            <a:r>
              <a:rPr lang="de-DE" sz="1800" dirty="0"/>
              <a:t>,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them</a:t>
            </a:r>
            <a:r>
              <a:rPr lang="de-DE" sz="1800" dirty="0"/>
              <a:t> </a:t>
            </a:r>
            <a:r>
              <a:rPr lang="de-DE" sz="1800" dirty="0" err="1"/>
              <a:t>local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global</a:t>
            </a:r>
          </a:p>
          <a:p>
            <a:pPr>
              <a:spcBef>
                <a:spcPts val="1100"/>
              </a:spcBef>
            </a:pPr>
            <a:r>
              <a:rPr lang="de-DE" sz="1800" dirty="0"/>
              <a:t>will prompt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pull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main</a:t>
            </a:r>
            <a:r>
              <a:rPr lang="de-DE" sz="1800" dirty="0"/>
              <a:t> </a:t>
            </a:r>
            <a:r>
              <a:rPr lang="de-DE" sz="1800" dirty="0" err="1"/>
              <a:t>project</a:t>
            </a:r>
            <a:r>
              <a:rPr lang="de-DE" sz="1800" dirty="0"/>
              <a:t> time </a:t>
            </a:r>
            <a:r>
              <a:rPr lang="de-DE" sz="1800" dirty="0" err="1"/>
              <a:t>line</a:t>
            </a:r>
            <a:r>
              <a:rPr lang="de-DE" sz="1800" dirty="0"/>
              <a:t> </a:t>
            </a:r>
            <a:r>
              <a:rPr lang="de-DE" sz="1800" dirty="0" err="1"/>
              <a:t>whenever</a:t>
            </a:r>
            <a:r>
              <a:rPr lang="de-DE" sz="1800" dirty="0"/>
              <a:t> </a:t>
            </a:r>
            <a:r>
              <a:rPr lang="de-DE" sz="1800" dirty="0" err="1"/>
              <a:t>something</a:t>
            </a:r>
            <a:r>
              <a:rPr lang="de-DE" sz="1800" dirty="0"/>
              <a:t> </a:t>
            </a:r>
            <a:r>
              <a:rPr lang="de-DE" sz="1800" dirty="0" err="1"/>
              <a:t>has</a:t>
            </a:r>
            <a:r>
              <a:rPr lang="de-DE" sz="1800" dirty="0"/>
              <a:t> </a:t>
            </a:r>
            <a:r>
              <a:rPr lang="de-DE" sz="1800" dirty="0" err="1"/>
              <a:t>changed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will </a:t>
            </a:r>
            <a:r>
              <a:rPr lang="de-DE" sz="1800" dirty="0" err="1"/>
              <a:t>support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push </a:t>
            </a:r>
            <a:r>
              <a:rPr lang="de-DE" sz="1800" dirty="0" err="1"/>
              <a:t>changes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timeline</a:t>
            </a:r>
            <a:r>
              <a:rPr lang="de-DE" sz="1800" dirty="0"/>
              <a:t>  </a:t>
            </a:r>
          </a:p>
          <a:p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VisualStudio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Code</a:t>
            </a:r>
          </a:p>
          <a:p>
            <a:pPr>
              <a:spcBef>
                <a:spcPts val="1100"/>
              </a:spcBef>
            </a:pP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program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i="1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code</a:t>
            </a:r>
            <a:r>
              <a:rPr lang="de-DE" sz="1800" dirty="0"/>
              <a:t> </a:t>
            </a:r>
            <a:r>
              <a:rPr lang="de-DE" sz="1800" dirty="0" err="1"/>
              <a:t>editor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go</a:t>
            </a:r>
            <a:r>
              <a:rPr lang="de-DE" sz="1800" dirty="0"/>
              <a:t> for, </a:t>
            </a:r>
            <a:r>
              <a:rPr lang="de-DE" sz="1800" dirty="0" err="1"/>
              <a:t>even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do not </a:t>
            </a:r>
            <a:r>
              <a:rPr lang="de-DE" sz="1800" dirty="0" err="1"/>
              <a:t>want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work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GitHub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R </a:t>
            </a:r>
            <a:r>
              <a:rPr lang="de-DE" sz="1800" dirty="0" err="1"/>
              <a:t>or</a:t>
            </a:r>
            <a:r>
              <a:rPr lang="de-DE" sz="1800" dirty="0"/>
              <a:t> R </a:t>
            </a:r>
            <a:r>
              <a:rPr lang="de-DE" sz="1800" dirty="0" err="1"/>
              <a:t>Markdown</a:t>
            </a:r>
            <a:r>
              <a:rPr lang="de-DE" sz="1800" dirty="0"/>
              <a:t>, but like/</a:t>
            </a:r>
            <a:r>
              <a:rPr lang="de-DE" sz="1800" dirty="0" err="1"/>
              <a:t>want</a:t>
            </a:r>
            <a:r>
              <a:rPr lang="de-DE" sz="1800" dirty="0"/>
              <a:t>/</a:t>
            </a:r>
            <a:r>
              <a:rPr lang="de-DE" sz="1800" dirty="0" err="1"/>
              <a:t>need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work</a:t>
            </a:r>
            <a:r>
              <a:rPr lang="de-DE" sz="1800" dirty="0"/>
              <a:t> on </a:t>
            </a:r>
            <a:r>
              <a:rPr lang="de-DE" sz="1800" dirty="0" err="1"/>
              <a:t>code</a:t>
            </a:r>
            <a:endParaRPr lang="de-DE" sz="1800" dirty="0"/>
          </a:p>
          <a:p>
            <a:pPr>
              <a:spcBef>
                <a:spcPts val="1100"/>
              </a:spcBef>
            </a:pPr>
            <a:r>
              <a:rPr lang="de-DE" sz="1800" dirty="0" err="1"/>
              <a:t>comes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code</a:t>
            </a:r>
            <a:r>
              <a:rPr lang="de-DE" sz="1800" dirty="0"/>
              <a:t> </a:t>
            </a:r>
            <a:r>
              <a:rPr lang="de-DE" sz="1800" dirty="0" err="1"/>
              <a:t>highlighting</a:t>
            </a:r>
            <a:r>
              <a:rPr lang="de-DE" sz="1800" dirty="0"/>
              <a:t> </a:t>
            </a:r>
            <a:r>
              <a:rPr lang="de-DE" sz="1800" dirty="0" err="1"/>
              <a:t>depending</a:t>
            </a:r>
            <a:r>
              <a:rPr lang="de-DE" sz="1800" dirty="0"/>
              <a:t> on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programming</a:t>
            </a:r>
            <a:r>
              <a:rPr lang="de-DE" sz="1800" dirty="0"/>
              <a:t> </a:t>
            </a:r>
            <a:r>
              <a:rPr lang="de-DE" sz="1800" dirty="0" err="1"/>
              <a:t>language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use</a:t>
            </a:r>
            <a:r>
              <a:rPr lang="de-DE" sz="1800" dirty="0"/>
              <a:t>, </a:t>
            </a:r>
            <a:r>
              <a:rPr lang="de-DE" sz="1800" dirty="0" err="1"/>
              <a:t>has</a:t>
            </a:r>
            <a:r>
              <a:rPr lang="de-DE" sz="1800" dirty="0"/>
              <a:t> a </a:t>
            </a:r>
            <a:r>
              <a:rPr lang="de-DE" sz="1800" dirty="0" err="1"/>
              <a:t>preview</a:t>
            </a:r>
            <a:r>
              <a:rPr lang="de-DE" sz="1800" dirty="0"/>
              <a:t>, </a:t>
            </a:r>
            <a:r>
              <a:rPr lang="de-DE" sz="1800" dirty="0" err="1"/>
              <a:t>has</a:t>
            </a:r>
            <a:r>
              <a:rPr lang="de-DE" sz="1800" dirty="0"/>
              <a:t> </a:t>
            </a:r>
            <a:r>
              <a:rPr lang="de-DE" sz="1800" dirty="0" err="1"/>
              <a:t>dark</a:t>
            </a:r>
            <a:r>
              <a:rPr lang="de-DE" sz="1800" dirty="0"/>
              <a:t> </a:t>
            </a:r>
            <a:r>
              <a:rPr lang="de-DE" sz="1800" dirty="0" err="1"/>
              <a:t>mode</a:t>
            </a:r>
            <a:r>
              <a:rPr lang="de-DE" sz="1800" dirty="0"/>
              <a:t> (</a:t>
            </a:r>
            <a:r>
              <a:rPr lang="de-DE" sz="1800" dirty="0" err="1"/>
              <a:t>some</a:t>
            </a:r>
            <a:r>
              <a:rPr lang="de-DE" sz="1800" dirty="0"/>
              <a:t> </a:t>
            </a:r>
            <a:r>
              <a:rPr lang="de-DE" sz="1800" dirty="0" err="1"/>
              <a:t>people</a:t>
            </a:r>
            <a:r>
              <a:rPr lang="de-DE" sz="1800" dirty="0"/>
              <a:t> </a:t>
            </a:r>
            <a:r>
              <a:rPr lang="de-DE" sz="1800" dirty="0" err="1"/>
              <a:t>seem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like </a:t>
            </a:r>
            <a:r>
              <a:rPr lang="de-DE" sz="1800" dirty="0" err="1"/>
              <a:t>this</a:t>
            </a:r>
            <a:r>
              <a:rPr lang="de-DE" sz="1800" dirty="0"/>
              <a:t> 😉)</a:t>
            </a:r>
          </a:p>
          <a:p>
            <a:pPr>
              <a:spcBef>
                <a:spcPts val="1100"/>
              </a:spcBef>
            </a:pP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C65575-740D-124A-A02A-F55607E24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859" y="1361872"/>
            <a:ext cx="2159541" cy="215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86E9E7-75C6-C34D-8DA0-FCD5DA9D0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802" y="3700292"/>
            <a:ext cx="2141708" cy="214170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143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Summary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outlook</a:t>
            </a:r>
            <a:br>
              <a:rPr lang="de-DE" dirty="0"/>
            </a:br>
            <a:r>
              <a:rPr lang="de-DE" b="0" dirty="0"/>
              <a:t>Summary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6084888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Summary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Actually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working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on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files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integration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at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first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might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seem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like „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floxjam.com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“: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Yet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, after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familiarized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yourself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terminology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mastered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first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small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project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will not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want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use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other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collaboration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platforms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anymore</a:t>
            </a:r>
            <a:endParaRPr lang="de-DE" altLang="x-non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Using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w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/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will also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enhance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transparency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sharing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data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code</a:t>
            </a:r>
            <a:endParaRPr lang="de-DE" altLang="x-non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1100"/>
              </a:spcBef>
            </a:pP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helper</a:t>
            </a:r>
            <a:r>
              <a:rPr lang="de-DE" sz="1800" dirty="0"/>
              <a:t> </a:t>
            </a:r>
            <a:r>
              <a:rPr lang="de-DE" sz="1800" dirty="0" err="1"/>
              <a:t>packages</a:t>
            </a:r>
            <a:r>
              <a:rPr lang="de-DE" sz="1800" dirty="0"/>
              <a:t> like </a:t>
            </a:r>
            <a:r>
              <a:rPr lang="de-DE" sz="1800" i="1" dirty="0" err="1"/>
              <a:t>papaja</a:t>
            </a:r>
            <a:r>
              <a:rPr lang="de-DE" sz="1800" dirty="0"/>
              <a:t>, </a:t>
            </a:r>
            <a:r>
              <a:rPr lang="de-DE" sz="1800" i="1" dirty="0" err="1"/>
              <a:t>renv</a:t>
            </a:r>
            <a:r>
              <a:rPr lang="de-DE" sz="1800" i="1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i="1" dirty="0" err="1"/>
              <a:t>here</a:t>
            </a:r>
            <a:r>
              <a:rPr lang="de-DE" sz="1800" i="1" dirty="0"/>
              <a:t> </a:t>
            </a:r>
            <a:r>
              <a:rPr lang="de-DE" sz="1800" dirty="0" err="1"/>
              <a:t>brings</a:t>
            </a:r>
            <a:r>
              <a:rPr lang="de-DE" sz="1800" dirty="0"/>
              <a:t> </a:t>
            </a:r>
            <a:r>
              <a:rPr lang="de-DE" sz="1800" dirty="0" err="1"/>
              <a:t>added</a:t>
            </a:r>
            <a:r>
              <a:rPr lang="de-DE" sz="1800" dirty="0"/>
              <a:t> </a:t>
            </a:r>
            <a:r>
              <a:rPr lang="de-DE" sz="1800" dirty="0" err="1"/>
              <a:t>value</a:t>
            </a:r>
            <a:endParaRPr lang="de-DE" sz="1800" i="1" dirty="0"/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Using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VisualStudio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Code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itself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great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relief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when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together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use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full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potential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Spotify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Premium,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even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listen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music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from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within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VS Code!)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059D9619-5CD1-D849-9502-D5EF64BA2036}"/>
              </a:ext>
            </a:extLst>
          </p:cNvPr>
          <p:cNvSpPr txBox="1">
            <a:spLocks/>
          </p:cNvSpPr>
          <p:nvPr/>
        </p:nvSpPr>
        <p:spPr>
          <a:xfrm>
            <a:off x="7156449" y="1481138"/>
            <a:ext cx="4298949" cy="251176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100"/>
              </a:spcBef>
            </a:pP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But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don‘t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just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take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my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word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for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it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, listen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to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this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woman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! 👇🏻</a:t>
            </a:r>
          </a:p>
          <a:p>
            <a:pPr>
              <a:spcBef>
                <a:spcPts val="1100"/>
              </a:spcBef>
            </a:pP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„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makes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collaboration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so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much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easier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!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Everything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one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place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always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up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date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no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need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keep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track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changes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by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yourself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which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especially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helpful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when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using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.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everything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so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much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more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transparent ...“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DA27C15-E494-4E40-8AAF-FF2F08D81D6C}"/>
              </a:ext>
            </a:extLst>
          </p:cNvPr>
          <p:cNvGrpSpPr/>
          <p:nvPr/>
        </p:nvGrpSpPr>
        <p:grpSpPr>
          <a:xfrm>
            <a:off x="7156447" y="3992901"/>
            <a:ext cx="4298950" cy="1758815"/>
            <a:chOff x="7156447" y="3992901"/>
            <a:chExt cx="4298950" cy="1758815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3781C21-500F-0448-A729-8DF3DDCC64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45450"/>
            <a:stretch/>
          </p:blipFill>
          <p:spPr bwMode="auto">
            <a:xfrm>
              <a:off x="7156448" y="3992901"/>
              <a:ext cx="4298949" cy="1758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D44E5D9-ED07-E24A-B5AE-7A4726E0C760}"/>
                </a:ext>
              </a:extLst>
            </p:cNvPr>
            <p:cNvSpPr txBox="1"/>
            <p:nvPr/>
          </p:nvSpPr>
          <p:spPr>
            <a:xfrm>
              <a:off x="7156447" y="5467652"/>
              <a:ext cx="9989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Hoefler Text" panose="02030602050506020203" pitchFamily="18" charset="77"/>
                </a:rPr>
                <a:t>Anja Strobel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621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Summary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outlook</a:t>
            </a:r>
            <a:br>
              <a:rPr lang="de-DE" dirty="0"/>
            </a:br>
            <a:r>
              <a:rPr lang="de-DE" b="0" dirty="0"/>
              <a:t>Outlook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6281738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spc="-30" dirty="0" err="1">
                <a:latin typeface="Open Sans" charset="0"/>
                <a:ea typeface="Open Sans" charset="0"/>
                <a:cs typeface="Open Sans" charset="0"/>
              </a:rPr>
              <a:t>Drawbacks</a:t>
            </a:r>
            <a:endParaRPr lang="de-DE" altLang="x-none" sz="1800" b="1" spc="-3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actually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working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on 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files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will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most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certainly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result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in a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number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issues</a:t>
            </a:r>
            <a:endParaRPr lang="de-DE" altLang="x-none" sz="1800" spc="-3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will </a:t>
            </a:r>
            <a:r>
              <a:rPr lang="de-DE" altLang="x-none" sz="1800" i="1" spc="-30" dirty="0" err="1">
                <a:latin typeface="Open Sans" charset="0"/>
                <a:ea typeface="Open Sans" charset="0"/>
                <a:cs typeface="Open Sans" charset="0"/>
              </a:rPr>
              <a:t>initially</a:t>
            </a:r>
            <a:r>
              <a:rPr lang="de-DE" altLang="x-none" sz="1800" i="1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need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resort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astonishingly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incomprehensible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help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pages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yet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mostly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bc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yet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will also </a:t>
            </a:r>
            <a:r>
              <a:rPr lang="de-DE" altLang="x-none" sz="1800" i="1" spc="-30" dirty="0" err="1">
                <a:latin typeface="Open Sans" charset="0"/>
                <a:ea typeface="Open Sans" charset="0"/>
                <a:cs typeface="Open Sans" charset="0"/>
              </a:rPr>
              <a:t>later</a:t>
            </a:r>
            <a:r>
              <a:rPr lang="de-DE" altLang="x-none" sz="1800" i="1" spc="-30" dirty="0">
                <a:latin typeface="Open Sans" charset="0"/>
                <a:ea typeface="Open Sans" charset="0"/>
                <a:cs typeface="Open Sans" charset="0"/>
              </a:rPr>
              <a:t> on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need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resort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astonishingly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incomprehensible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help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pages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so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why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not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start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now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?!</a:t>
            </a:r>
          </a:p>
          <a:p>
            <a:pPr>
              <a:spcBef>
                <a:spcPts val="600"/>
              </a:spcBef>
            </a:pPr>
            <a:r>
              <a:rPr lang="de-DE" altLang="x-none" sz="1800" b="1" spc="-30" dirty="0" err="1">
                <a:latin typeface="Open Sans" charset="0"/>
                <a:ea typeface="Open Sans" charset="0"/>
                <a:cs typeface="Open Sans" charset="0"/>
              </a:rPr>
              <a:t>Benefits</a:t>
            </a:r>
            <a:endParaRPr lang="de-DE" altLang="x-none" sz="1800" b="1" spc="-3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After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first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manuscript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will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master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some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degree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more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so after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second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after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third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will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be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annoyed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that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your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co-authors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do not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know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so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compile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everything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a stupid Word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document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for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them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review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/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revise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it</a:t>
            </a:r>
            <a:endParaRPr lang="de-DE" altLang="x-none" sz="1800" spc="-3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1100"/>
              </a:spcBef>
            </a:pPr>
            <a:endParaRPr lang="de-DE" spc="-30" dirty="0"/>
          </a:p>
        </p:txBody>
      </p:sp>
      <p:pic>
        <p:nvPicPr>
          <p:cNvPr id="4098" name="Picture 2" descr="A Look at the Benefits and Drawbacks of Unified Communications - eXemplify  - More Than A Master Agent">
            <a:extLst>
              <a:ext uri="{FF2B5EF4-FFF2-40B4-BE49-F238E27FC236}">
                <a16:creationId xmlns:a16="http://schemas.microsoft.com/office/drawing/2014/main" id="{37E3B532-4B9E-C441-932D-366E2513C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574" y="1476375"/>
            <a:ext cx="3867826" cy="379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02E111-EFF9-5B4A-9DB6-57381F600B59}"/>
              </a:ext>
            </a:extLst>
          </p:cNvPr>
          <p:cNvSpPr/>
          <p:nvPr/>
        </p:nvSpPr>
        <p:spPr>
          <a:xfrm>
            <a:off x="7498945" y="5270611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75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de-DE" sz="750" dirty="0" err="1">
                <a:solidFill>
                  <a:schemeClr val="bg1">
                    <a:lumMod val="50000"/>
                  </a:schemeClr>
                </a:solidFill>
              </a:rPr>
              <a:t>www.exemplifygroup.com</a:t>
            </a:r>
            <a:r>
              <a:rPr lang="de-DE" sz="75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750" dirty="0" err="1">
                <a:solidFill>
                  <a:schemeClr val="bg1">
                    <a:lumMod val="50000"/>
                  </a:schemeClr>
                </a:solidFill>
              </a:rPr>
              <a:t>look-benefits-drawbacks-unified-communications</a:t>
            </a:r>
            <a:r>
              <a:rPr lang="de-DE" sz="75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749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en-US"/>
              <a:t>Further resources</a:t>
            </a:r>
            <a:br>
              <a:rPr lang="en-US"/>
            </a:br>
            <a:endParaRPr lang="en-US" b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29D55411-E11E-8646-AF78-D801CF8DF5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843858" cy="4344987"/>
          </a:xfrm>
        </p:spPr>
        <p:txBody>
          <a:bodyPr/>
          <a:lstStyle/>
          <a:p>
            <a:pPr>
              <a:spcBef>
                <a:spcPts val="11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 lvl="1"/>
            <a:r>
              <a:rPr lang="de-DE" sz="1800" dirty="0">
                <a:hlinkClick r:id="rId3"/>
              </a:rPr>
              <a:t>GitHub's Git Guides</a:t>
            </a:r>
            <a:endParaRPr lang="de-DE" sz="1800" dirty="0"/>
          </a:p>
          <a:p>
            <a:pPr lvl="1"/>
            <a:r>
              <a:rPr lang="de-DE" sz="1800" dirty="0">
                <a:hlinkClick r:id="rId4"/>
              </a:rPr>
              <a:t>Happy Git With R</a:t>
            </a:r>
            <a:endParaRPr lang="de-DE" sz="1800" dirty="0"/>
          </a:p>
          <a:p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 lvl="1"/>
            <a:r>
              <a:rPr lang="de-DE" sz="1800" dirty="0">
                <a:hlinkClick r:id="rId5"/>
              </a:rPr>
              <a:t>R Markdown Guide</a:t>
            </a:r>
            <a:endParaRPr lang="de-DE" sz="1800" dirty="0"/>
          </a:p>
          <a:p>
            <a:pPr lvl="1"/>
            <a:r>
              <a:rPr lang="de-DE" sz="1800" dirty="0">
                <a:hlinkClick r:id="rId6"/>
              </a:rPr>
              <a:t>R Markdown Cheat Sheet</a:t>
            </a:r>
            <a:endParaRPr lang="de-DE" sz="1800" dirty="0"/>
          </a:p>
          <a:p>
            <a:pPr lvl="1"/>
            <a:r>
              <a:rPr lang="de-DE" sz="1800" dirty="0">
                <a:hlinkClick r:id="rId7"/>
              </a:rPr>
              <a:t>R Markdown Course</a:t>
            </a:r>
            <a:r>
              <a:rPr lang="de-DE" sz="1800" dirty="0"/>
              <a:t> (</a:t>
            </a:r>
            <a:r>
              <a:rPr lang="de-DE" sz="1800" dirty="0" err="1"/>
              <a:t>developed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Christoph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me</a:t>
            </a:r>
            <a:r>
              <a:rPr lang="de-DE" sz="1800" dirty="0"/>
              <a:t>, </a:t>
            </a:r>
            <a:r>
              <a:rPr lang="de-DE" sz="1800" dirty="0" err="1"/>
              <a:t>workshop</a:t>
            </a:r>
            <a:r>
              <a:rPr lang="de-DE" sz="1800" dirty="0"/>
              <a:t> will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offered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soon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possible</a:t>
            </a:r>
            <a:r>
              <a:rPr lang="de-DE" sz="1800" dirty="0"/>
              <a:t>)</a:t>
            </a:r>
          </a:p>
          <a:p>
            <a:pPr>
              <a:spcBef>
                <a:spcPts val="11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Using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renv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/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here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collaborate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on 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projects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 lvl="1">
              <a:spcBef>
                <a:spcPts val="1100"/>
              </a:spcBef>
            </a:pP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  <a:hlinkClick r:id="rId8"/>
              </a:rPr>
              <a:t>our tutorial on collaboration via GitHub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note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are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just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about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re-organizing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our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  <a:hlinkClick r:id="rId9"/>
              </a:rPr>
              <a:t>LabManual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so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need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click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through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from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root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</a:t>
            </a:r>
          </a:p>
          <a:p>
            <a:pPr>
              <a:spcBef>
                <a:spcPts val="1100"/>
              </a:spcBef>
            </a:pP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7" name="Picture 4" descr="Hello, R Markdown!">
            <a:extLst>
              <a:ext uri="{FF2B5EF4-FFF2-40B4-BE49-F238E27FC236}">
                <a16:creationId xmlns:a16="http://schemas.microsoft.com/office/drawing/2014/main" id="{CA3477F5-8597-084E-A527-83F0BB5E9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617" y="2859776"/>
            <a:ext cx="900000" cy="104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ithub-logo - Sfera Labs">
            <a:extLst>
              <a:ext uri="{FF2B5EF4-FFF2-40B4-BE49-F238E27FC236}">
                <a16:creationId xmlns:a16="http://schemas.microsoft.com/office/drawing/2014/main" id="{5CA8B5D7-6392-3D47-BACD-79CE0ADD9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3489" r="20763" b="3351"/>
          <a:stretch/>
        </p:blipFill>
        <p:spPr bwMode="auto">
          <a:xfrm>
            <a:off x="9006150" y="1481138"/>
            <a:ext cx="948935" cy="100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6091F32-0A38-3B43-8252-98D5868715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5835" y="4687554"/>
            <a:ext cx="3949565" cy="9885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663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  <a:br>
              <a:rPr lang="de-DE" dirty="0"/>
            </a:br>
            <a:br>
              <a:rPr lang="de-DE" b="0" dirty="0"/>
            </a:br>
            <a:endParaRPr lang="de-DE" b="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1B58F05-8D6A-874E-9091-56E940FDE857}"/>
              </a:ext>
            </a:extLst>
          </p:cNvPr>
          <p:cNvSpPr/>
          <p:nvPr/>
        </p:nvSpPr>
        <p:spPr>
          <a:xfrm>
            <a:off x="1" y="5854305"/>
            <a:ext cx="12192000" cy="100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b="1" dirty="0">
              <a:solidFill>
                <a:schemeClr val="accent1">
                  <a:lumMod val="50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2C34776E-D804-1147-B781-FFEAD75AE1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5392739" cy="4344987"/>
          </a:xfrm>
        </p:spPr>
        <p:txBody>
          <a:bodyPr/>
          <a:lstStyle/>
          <a:p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R</a:t>
            </a:r>
          </a:p>
          <a:p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Markdown</a:t>
            </a:r>
          </a:p>
          <a:p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R Markdown</a:t>
            </a:r>
          </a:p>
          <a:p>
            <a:r>
              <a:rPr lang="en-US" altLang="de-DE" sz="1800" dirty="0">
                <a:latin typeface="Open Sans" charset="0"/>
                <a:ea typeface="Open Sans" charset="0"/>
                <a:cs typeface="Open Sans" charset="0"/>
              </a:rPr>
              <a:t>GitHub</a:t>
            </a:r>
            <a:endParaRPr lang="en-US" altLang="de-DE" sz="1800" dirty="0">
              <a:latin typeface="+mn-lt"/>
            </a:endParaRPr>
          </a:p>
          <a:p>
            <a:r>
              <a:rPr lang="en-US" altLang="de-DE" sz="1800" dirty="0">
                <a:latin typeface="+mn-lt"/>
              </a:rPr>
              <a:t>Recommended R packages</a:t>
            </a:r>
          </a:p>
          <a:p>
            <a:r>
              <a:rPr lang="en-US" altLang="de-DE" sz="1800" dirty="0"/>
              <a:t>Recommended tools</a:t>
            </a:r>
            <a:endParaRPr lang="en-US" altLang="de-DE" sz="1800" dirty="0">
              <a:latin typeface="+mn-lt"/>
              <a:ea typeface="Open Sans Normal" charset="0"/>
              <a:cs typeface="Open Sans Normal" charset="0"/>
            </a:endParaRPr>
          </a:p>
          <a:p>
            <a:pPr>
              <a:spcAft>
                <a:spcPts val="575"/>
              </a:spcAft>
            </a:pPr>
            <a:endParaRPr lang="de-DE" altLang="de-DE" sz="1800" dirty="0">
              <a:latin typeface="Open Sans Normal" charset="0"/>
              <a:ea typeface="Open Sans Normal" charset="0"/>
              <a:cs typeface="Open Sans Normal" charset="0"/>
            </a:endParaRPr>
          </a:p>
        </p:txBody>
      </p:sp>
      <p:pic>
        <p:nvPicPr>
          <p:cNvPr id="4" name="floxjam.mp4" descr="floxjam.mp4">
            <a:hlinkClick r:id="" action="ppaction://media"/>
            <a:extLst>
              <a:ext uri="{FF2B5EF4-FFF2-40B4-BE49-F238E27FC236}">
                <a16:creationId xmlns:a16="http://schemas.microsoft.com/office/drawing/2014/main" id="{173B3BFE-8C76-2541-B545-B8BA9A3FEDF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6642" y="346075"/>
            <a:ext cx="3483658" cy="61880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C68429E1-2D12-934F-AD8E-29D58C54C469}"/>
              </a:ext>
            </a:extLst>
          </p:cNvPr>
          <p:cNvSpPr/>
          <p:nvPr/>
        </p:nvSpPr>
        <p:spPr>
          <a:xfrm>
            <a:off x="4234767" y="226979"/>
            <a:ext cx="3664085" cy="643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2" descr="Rstudio | Offenes Datenportal">
            <a:extLst>
              <a:ext uri="{FF2B5EF4-FFF2-40B4-BE49-F238E27FC236}">
                <a16:creationId xmlns:a16="http://schemas.microsoft.com/office/drawing/2014/main" id="{C1A6877A-EEC4-5C4A-BC2E-82363BA37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602" y="147593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ello, R Markdown!">
            <a:extLst>
              <a:ext uri="{FF2B5EF4-FFF2-40B4-BE49-F238E27FC236}">
                <a16:creationId xmlns:a16="http://schemas.microsoft.com/office/drawing/2014/main" id="{2EB289F8-F957-5F4F-B961-B4AD1E96C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068" y="2373064"/>
            <a:ext cx="900000" cy="104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thub-logo - Sfera Labs">
            <a:extLst>
              <a:ext uri="{FF2B5EF4-FFF2-40B4-BE49-F238E27FC236}">
                <a16:creationId xmlns:a16="http://schemas.microsoft.com/office/drawing/2014/main" id="{57A32C47-9718-C443-93A2-1CC3DB26E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3489" r="20763" b="3351"/>
          <a:stretch/>
        </p:blipFill>
        <p:spPr bwMode="auto">
          <a:xfrm>
            <a:off x="10525270" y="2435324"/>
            <a:ext cx="948935" cy="100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6CA317-475A-7849-8E1B-B301BAD5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602" y="1648896"/>
            <a:ext cx="900515" cy="5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758F3916-ABA7-1A4A-A016-BF2A882BDDFD}"/>
              </a:ext>
            </a:extLst>
          </p:cNvPr>
          <p:cNvGrpSpPr/>
          <p:nvPr/>
        </p:nvGrpSpPr>
        <p:grpSpPr>
          <a:xfrm>
            <a:off x="8013036" y="2203295"/>
            <a:ext cx="1800259" cy="691368"/>
            <a:chOff x="7834620" y="2203295"/>
            <a:chExt cx="1800259" cy="691368"/>
          </a:xfrm>
        </p:grpSpPr>
        <p:cxnSp>
          <p:nvCxnSpPr>
            <p:cNvPr id="5" name="Gekrümmte Verbindung 4">
              <a:extLst>
                <a:ext uri="{FF2B5EF4-FFF2-40B4-BE49-F238E27FC236}">
                  <a16:creationId xmlns:a16="http://schemas.microsoft.com/office/drawing/2014/main" id="{EB732A21-901A-084E-B833-A1F4122FB311}"/>
                </a:ext>
              </a:extLst>
            </p:cNvPr>
            <p:cNvCxnSpPr>
              <a:stCxn id="7" idx="2"/>
              <a:endCxn id="8" idx="1"/>
            </p:cNvCxnSpPr>
            <p:nvPr/>
          </p:nvCxnSpPr>
          <p:spPr>
            <a:xfrm rot="16200000" flipH="1">
              <a:off x="7812491" y="2398068"/>
              <a:ext cx="518724" cy="474466"/>
            </a:xfrm>
            <a:prstGeom prst="curvedConnector2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krümmte Verbindung 11">
              <a:extLst>
                <a:ext uri="{FF2B5EF4-FFF2-40B4-BE49-F238E27FC236}">
                  <a16:creationId xmlns:a16="http://schemas.microsoft.com/office/drawing/2014/main" id="{3794F738-6589-0C43-B6B6-6186E8BC9315}"/>
                </a:ext>
              </a:extLst>
            </p:cNvPr>
            <p:cNvCxnSpPr>
              <a:cxnSpLocks/>
              <a:stCxn id="1026" idx="2"/>
              <a:endCxn id="8" idx="3"/>
            </p:cNvCxnSpPr>
            <p:nvPr/>
          </p:nvCxnSpPr>
          <p:spPr>
            <a:xfrm rot="5400000">
              <a:off x="9076299" y="2336083"/>
              <a:ext cx="691367" cy="425792"/>
            </a:xfrm>
            <a:prstGeom prst="curvedConnector2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Gekrümmte Verbindung 18">
            <a:extLst>
              <a:ext uri="{FF2B5EF4-FFF2-40B4-BE49-F238E27FC236}">
                <a16:creationId xmlns:a16="http://schemas.microsoft.com/office/drawing/2014/main" id="{8402E47F-C316-654D-B0C6-D2432122B273}"/>
              </a:ext>
            </a:extLst>
          </p:cNvPr>
          <p:cNvCxnSpPr>
            <a:cxnSpLocks/>
          </p:cNvCxnSpPr>
          <p:nvPr/>
        </p:nvCxnSpPr>
        <p:spPr>
          <a:xfrm flipH="1" flipV="1">
            <a:off x="9380068" y="3015889"/>
            <a:ext cx="115200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F0722BB-70EC-074C-A904-6129BA80F4A9}"/>
              </a:ext>
            </a:extLst>
          </p:cNvPr>
          <p:cNvGrpSpPr/>
          <p:nvPr/>
        </p:nvGrpSpPr>
        <p:grpSpPr>
          <a:xfrm>
            <a:off x="7555602" y="3587073"/>
            <a:ext cx="3918604" cy="279861"/>
            <a:chOff x="6314503" y="3587073"/>
            <a:chExt cx="5143452" cy="279861"/>
          </a:xfrm>
        </p:grpSpPr>
        <p:sp>
          <p:nvSpPr>
            <p:cNvPr id="32" name="Abgerundetes Rechteck 31">
              <a:extLst>
                <a:ext uri="{FF2B5EF4-FFF2-40B4-BE49-F238E27FC236}">
                  <a16:creationId xmlns:a16="http://schemas.microsoft.com/office/drawing/2014/main" id="{D00CA539-913F-0B4C-BAC9-085290A30953}"/>
                </a:ext>
              </a:extLst>
            </p:cNvPr>
            <p:cNvSpPr/>
            <p:nvPr/>
          </p:nvSpPr>
          <p:spPr>
            <a:xfrm>
              <a:off x="7222833" y="3592301"/>
              <a:ext cx="670736" cy="270479"/>
            </a:xfrm>
            <a:prstGeom prst="roundRect">
              <a:avLst/>
            </a:prstGeom>
            <a:solidFill>
              <a:srgbClr val="0070C0">
                <a:alpha val="1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00" dirty="0" err="1">
                  <a:solidFill>
                    <a:srgbClr val="0070C0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renv</a:t>
              </a:r>
              <a:endParaRPr lang="de-DE" sz="10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F4536228-8F30-5048-908E-0489DCA29E88}"/>
                </a:ext>
              </a:extLst>
            </p:cNvPr>
            <p:cNvSpPr/>
            <p:nvPr/>
          </p:nvSpPr>
          <p:spPr>
            <a:xfrm>
              <a:off x="7940970" y="3596454"/>
              <a:ext cx="670736" cy="270479"/>
            </a:xfrm>
            <a:prstGeom prst="roundRect">
              <a:avLst/>
            </a:prstGeom>
            <a:solidFill>
              <a:srgbClr val="0070C0">
                <a:alpha val="1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00" dirty="0" err="1">
                  <a:solidFill>
                    <a:srgbClr val="0070C0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here</a:t>
              </a:r>
              <a:endParaRPr lang="de-DE" sz="10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ADBB8934-E4FC-5C40-972C-D34D52FE0212}"/>
                </a:ext>
              </a:extLst>
            </p:cNvPr>
            <p:cNvSpPr/>
            <p:nvPr/>
          </p:nvSpPr>
          <p:spPr>
            <a:xfrm>
              <a:off x="6314503" y="3587073"/>
              <a:ext cx="861277" cy="270479"/>
            </a:xfrm>
            <a:prstGeom prst="roundRect">
              <a:avLst/>
            </a:prstGeom>
            <a:solidFill>
              <a:srgbClr val="0070C0">
                <a:alpha val="1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00" dirty="0" err="1">
                  <a:solidFill>
                    <a:srgbClr val="0070C0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papaja</a:t>
              </a:r>
              <a:endParaRPr lang="de-DE" sz="10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36" name="Abgerundetes Rechteck 35">
              <a:extLst>
                <a:ext uri="{FF2B5EF4-FFF2-40B4-BE49-F238E27FC236}">
                  <a16:creationId xmlns:a16="http://schemas.microsoft.com/office/drawing/2014/main" id="{1D8F66E3-1C0F-FB47-8F6C-6B3D73B698A1}"/>
                </a:ext>
              </a:extLst>
            </p:cNvPr>
            <p:cNvSpPr/>
            <p:nvPr/>
          </p:nvSpPr>
          <p:spPr>
            <a:xfrm>
              <a:off x="8659107" y="3596455"/>
              <a:ext cx="968336" cy="27047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VS Code</a:t>
              </a:r>
            </a:p>
          </p:txBody>
        </p:sp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E846E7D4-1D1C-0149-8232-0BA1CD75D941}"/>
                </a:ext>
              </a:extLst>
            </p:cNvPr>
            <p:cNvSpPr/>
            <p:nvPr/>
          </p:nvSpPr>
          <p:spPr>
            <a:xfrm>
              <a:off x="9674844" y="3587073"/>
              <a:ext cx="1783111" cy="27047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00" dirty="0" err="1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GitHub</a:t>
              </a:r>
              <a:r>
                <a:rPr lang="de-DE" sz="1000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 Desktop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600" b="1" dirty="0" err="1">
                <a:solidFill>
                  <a:schemeClr val="bg1"/>
                </a:solidFill>
                <a:latin typeface="+mj-lt"/>
              </a:rPr>
              <a:t>Thank</a:t>
            </a:r>
            <a:r>
              <a:rPr lang="de-DE" sz="3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600" b="1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de-DE" sz="3600" b="1" dirty="0">
                <a:solidFill>
                  <a:schemeClr val="bg1"/>
                </a:solidFill>
                <a:latin typeface="+mj-lt"/>
              </a:rPr>
              <a:t>!</a:t>
            </a:r>
            <a:endParaRPr lang="de-DE" sz="3600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616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and RStudio </a:t>
            </a:r>
            <a:br>
              <a:rPr lang="de-DE" dirty="0"/>
            </a:br>
            <a:r>
              <a:rPr lang="de-DE" b="0" dirty="0" err="1"/>
              <a:t>Overview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6281739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</a:p>
          <a:p>
            <a:pPr marL="6350" lvl="1" indent="0">
              <a:spcBef>
                <a:spcPts val="1200"/>
              </a:spcBef>
              <a:buNone/>
            </a:pP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open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environment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(not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only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for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statistical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computing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 marL="6350" lvl="1" indent="0">
              <a:spcBef>
                <a:spcPts val="1200"/>
              </a:spcBef>
              <a:buNone/>
            </a:pP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easy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learn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given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basic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statistical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programming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skills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 marL="6350" lvl="1" indent="0">
              <a:spcBef>
                <a:spcPts val="1200"/>
              </a:spcBef>
              <a:buNone/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allows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provide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open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along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data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 marL="6350" lvl="1" indent="0">
              <a:spcBef>
                <a:spcPts val="1200"/>
              </a:spcBef>
              <a:buNone/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Rstudio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 marL="6350" lvl="1" indent="0">
              <a:spcBef>
                <a:spcPts val="1200"/>
              </a:spcBef>
              <a:buNone/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frontend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(plus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prettier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program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icon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</a:t>
            </a:r>
          </a:p>
          <a:p>
            <a:pPr marL="6350" lvl="1" indent="0">
              <a:spcBef>
                <a:spcPts val="1200"/>
              </a:spcBef>
              <a:buNone/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number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benefits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compared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stand-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alone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including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but not limited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lvl="1" indent="-389592">
              <a:spcBef>
                <a:spcPts val="600"/>
              </a:spcBef>
            </a:pP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graphical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user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inferface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lvl="1" indent="-389592"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many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built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-in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features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incl.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 lvl="1" indent="-389592">
              <a:spcBef>
                <a:spcPts val="600"/>
              </a:spcBef>
            </a:pP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GitHub and Python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integration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 marL="6350" lvl="1" indent="0">
              <a:spcBef>
                <a:spcPts val="1200"/>
              </a:spcBef>
              <a:buNone/>
            </a:pPr>
            <a:endParaRPr lang="de-DE" altLang="de-DE" sz="1800" dirty="0">
              <a:latin typeface="+mn-lt"/>
              <a:ea typeface="Open Sans Normal" charset="0"/>
              <a:cs typeface="Open Sans Normal" charset="0"/>
            </a:endParaRPr>
          </a:p>
          <a:p>
            <a:pPr>
              <a:spcAft>
                <a:spcPts val="575"/>
              </a:spcAft>
            </a:pPr>
            <a:endParaRPr lang="de-DE" altLang="de-DE" sz="1800" dirty="0">
              <a:latin typeface="Open Sans Normal" charset="0"/>
              <a:ea typeface="Open Sans Normal" charset="0"/>
              <a:cs typeface="Open Sans Normal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B7196E-5979-7049-B7ED-D729612E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232" y="3251548"/>
            <a:ext cx="3697635" cy="2404301"/>
          </a:xfrm>
          <a:prstGeom prst="rect">
            <a:avLst/>
          </a:prstGeom>
        </p:spPr>
      </p:pic>
      <p:pic>
        <p:nvPicPr>
          <p:cNvPr id="2052" name="Picture 4" descr="R: R Logo">
            <a:extLst>
              <a:ext uri="{FF2B5EF4-FFF2-40B4-BE49-F238E27FC236}">
                <a16:creationId xmlns:a16="http://schemas.microsoft.com/office/drawing/2014/main" id="{1722070B-3D9A-9247-ACA9-EC7E2A4BE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1699461"/>
            <a:ext cx="1638316" cy="12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 | Offenes Datenportal">
            <a:extLst>
              <a:ext uri="{FF2B5EF4-FFF2-40B4-BE49-F238E27FC236}">
                <a16:creationId xmlns:a16="http://schemas.microsoft.com/office/drawing/2014/main" id="{E3120902-66AB-2346-8592-B2006A97A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888" y="1699460"/>
            <a:ext cx="1269511" cy="12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B656719-8E46-E3B0-C712-644FC88E0A86}"/>
              </a:ext>
            </a:extLst>
          </p:cNvPr>
          <p:cNvSpPr/>
          <p:nvPr/>
        </p:nvSpPr>
        <p:spPr>
          <a:xfrm>
            <a:off x="0" y="6131169"/>
            <a:ext cx="12192000" cy="726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6"/>
              </a:rPr>
              <a:t>https://www.r-project.org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|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7"/>
              </a:rPr>
              <a:t>https://www.rstudio.com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204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Overview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6281739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simplified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markup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language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(i.e., an easy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learn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alternative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HTML)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allows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format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an easy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way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e.g.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# </a:t>
            </a:r>
            <a:r>
              <a:rPr lang="de-DE" altLang="de-DE" sz="18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Heading</a:t>
            </a: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 1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## </a:t>
            </a:r>
            <a:r>
              <a:rPr lang="de-DE" altLang="de-DE" sz="18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Heading</a:t>
            </a: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 2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*</a:t>
            </a:r>
            <a:r>
              <a:rPr lang="de-DE" altLang="de-DE" sz="18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italic</a:t>
            </a: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*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**</a:t>
            </a:r>
            <a:r>
              <a:rPr lang="de-DE" altLang="de-DE" sz="18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bold</a:t>
            </a: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**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&gt; </a:t>
            </a:r>
            <a:r>
              <a:rPr lang="de-DE" altLang="de-DE" sz="18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quote</a:t>
            </a:r>
            <a:endParaRPr lang="de-DE" altLang="de-DE" sz="18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```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Code block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```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$a^2 + b^2 = c^2$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7E4D32C-0E7B-EE43-A17F-8DBF4E336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495" y="1852448"/>
            <a:ext cx="1321109" cy="81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7D21C3F-DFD1-0C49-A8BA-2236860144A2}"/>
              </a:ext>
            </a:extLst>
          </p:cNvPr>
          <p:cNvGrpSpPr/>
          <p:nvPr/>
        </p:nvGrpSpPr>
        <p:grpSpPr>
          <a:xfrm>
            <a:off x="7770103" y="2769546"/>
            <a:ext cx="3801894" cy="3220891"/>
            <a:chOff x="7770103" y="2769546"/>
            <a:chExt cx="3801894" cy="3220891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AFA7D01D-DBBA-0D46-AEDF-82DE19622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0103" y="2769546"/>
              <a:ext cx="3801894" cy="2736671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AAE3700B-82CF-3945-882A-756C0677D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77897" y="5584037"/>
              <a:ext cx="1333500" cy="406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6452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Overview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616880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combines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benefits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LaTeX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), i.e.,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writes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text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includes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so-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called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chunks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e.g. </a:t>
            </a: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F553A2ED-6273-5243-9661-7B42A5B7D697}"/>
              </a:ext>
            </a:extLst>
          </p:cNvPr>
          <p:cNvSpPr txBox="1">
            <a:spLocks/>
          </p:cNvSpPr>
          <p:nvPr/>
        </p:nvSpPr>
        <p:spPr>
          <a:xfrm>
            <a:off x="6267450" y="1481138"/>
            <a:ext cx="5616880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Compiled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PDF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looks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like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even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do not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know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exact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results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advance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because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defined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placeholders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Results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section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):</a:t>
            </a: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A99C9F2-F2A4-1F4F-9EF0-4FC5F341D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50" y="2764815"/>
            <a:ext cx="5193865" cy="317554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E923D44-C7C9-E544-A666-3F5CE8311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188" y="2745250"/>
            <a:ext cx="5328000" cy="151193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A538F83-0E4A-D441-97BC-9CDD5D4533E1}"/>
              </a:ext>
            </a:extLst>
          </p:cNvPr>
          <p:cNvGrpSpPr/>
          <p:nvPr/>
        </p:nvGrpSpPr>
        <p:grpSpPr>
          <a:xfrm>
            <a:off x="6070600" y="4239929"/>
            <a:ext cx="3600000" cy="1584000"/>
            <a:chOff x="6070600" y="4181564"/>
            <a:chExt cx="3637888" cy="1660436"/>
          </a:xfrm>
        </p:grpSpPr>
        <p:sp>
          <p:nvSpPr>
            <p:cNvPr id="4" name="Geschweifte Klammer rechts 3">
              <a:extLst>
                <a:ext uri="{FF2B5EF4-FFF2-40B4-BE49-F238E27FC236}">
                  <a16:creationId xmlns:a16="http://schemas.microsoft.com/office/drawing/2014/main" id="{6B2D6ABC-BE1B-DD4C-A581-AC0C5E0D3158}"/>
                </a:ext>
              </a:extLst>
            </p:cNvPr>
            <p:cNvSpPr/>
            <p:nvPr/>
          </p:nvSpPr>
          <p:spPr>
            <a:xfrm>
              <a:off x="6070600" y="5578475"/>
              <a:ext cx="111125" cy="263525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8759363E-E202-444D-914D-BC11F9A28FBC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7998487" y="4292690"/>
              <a:ext cx="1" cy="1417547"/>
            </a:xfrm>
            <a:prstGeom prst="line">
              <a:avLst/>
            </a:prstGeom>
            <a:ln w="127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Geschweifte Klammer rechts 10">
              <a:extLst>
                <a:ext uri="{FF2B5EF4-FFF2-40B4-BE49-F238E27FC236}">
                  <a16:creationId xmlns:a16="http://schemas.microsoft.com/office/drawing/2014/main" id="{1547BB88-0C90-414D-8C45-11143C67EE65}"/>
                </a:ext>
              </a:extLst>
            </p:cNvPr>
            <p:cNvSpPr/>
            <p:nvPr/>
          </p:nvSpPr>
          <p:spPr>
            <a:xfrm rot="5400000">
              <a:off x="7942925" y="2527127"/>
              <a:ext cx="111125" cy="3420000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39C69ABE-4929-7644-B859-536B08B0B1EF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>
              <a:off x="6181725" y="5710238"/>
              <a:ext cx="1816762" cy="0"/>
            </a:xfrm>
            <a:prstGeom prst="line">
              <a:avLst/>
            </a:prstGeom>
            <a:ln w="127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hteck 4">
            <a:extLst>
              <a:ext uri="{FF2B5EF4-FFF2-40B4-BE49-F238E27FC236}">
                <a16:creationId xmlns:a16="http://schemas.microsoft.com/office/drawing/2014/main" id="{29A8BC67-5508-F39A-1E9C-C71CF383EB07}"/>
              </a:ext>
            </a:extLst>
          </p:cNvPr>
          <p:cNvSpPr/>
          <p:nvPr/>
        </p:nvSpPr>
        <p:spPr>
          <a:xfrm>
            <a:off x="0" y="6131169"/>
            <a:ext cx="12192000" cy="726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https://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hlinkClick r:id="rId5"/>
              </a:rPr>
              <a:t>rmarkdown.rstudio.com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957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ulp Fiction GIF - Pulp Fiction GIFs">
            <a:extLst>
              <a:ext uri="{FF2B5EF4-FFF2-40B4-BE49-F238E27FC236}">
                <a16:creationId xmlns:a16="http://schemas.microsoft.com/office/drawing/2014/main" id="{90CE7BD3-69AD-8142-812D-D0B45FF3A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10" y="2954824"/>
            <a:ext cx="5193466" cy="220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/>
              <a:t>Dynamic </a:t>
            </a:r>
            <a:r>
              <a:rPr lang="de-DE" b="0" dirty="0" err="1"/>
              <a:t>documents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allows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for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dynamic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i.e.,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changes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updated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gives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correct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results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need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text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)</a:t>
            </a: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F553A2ED-6273-5243-9661-7B42A5B7D697}"/>
              </a:ext>
            </a:extLst>
          </p:cNvPr>
          <p:cNvSpPr txBox="1">
            <a:spLocks/>
          </p:cNvSpPr>
          <p:nvPr/>
        </p:nvSpPr>
        <p:spPr>
          <a:xfrm>
            <a:off x="6267450" y="1481138"/>
            <a:ext cx="5616880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Compiled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PDF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looks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like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(after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removed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observation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1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that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was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for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testing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purposes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because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defined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placeholders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Results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section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:</a:t>
            </a: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53A772-86A9-8847-9F77-8BDB8A6810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3"/>
          <a:stretch/>
        </p:blipFill>
        <p:spPr>
          <a:xfrm>
            <a:off x="888840" y="2771300"/>
            <a:ext cx="5179737" cy="3096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B11A429-248E-E34D-A151-221F8E7691A7}"/>
              </a:ext>
            </a:extLst>
          </p:cNvPr>
          <p:cNvSpPr/>
          <p:nvPr/>
        </p:nvSpPr>
        <p:spPr>
          <a:xfrm>
            <a:off x="1913106" y="4040221"/>
            <a:ext cx="862520" cy="1426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D8F6E8A-7F3A-5A45-BE4D-C0DE6A32E21D}"/>
              </a:ext>
            </a:extLst>
          </p:cNvPr>
          <p:cNvSpPr/>
          <p:nvPr/>
        </p:nvSpPr>
        <p:spPr>
          <a:xfrm>
            <a:off x="6438077" y="5502669"/>
            <a:ext cx="48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800" dirty="0">
                <a:solidFill>
                  <a:schemeClr val="accent1"/>
                </a:solidFill>
                <a:hlinkClick r:id="rId5"/>
              </a:rPr>
              <a:t>https://</a:t>
            </a:r>
            <a:r>
              <a:rPr lang="de-DE" sz="1800" dirty="0" err="1">
                <a:solidFill>
                  <a:schemeClr val="accent1"/>
                </a:solidFill>
                <a:hlinkClick r:id="rId5"/>
              </a:rPr>
              <a:t>github.com</a:t>
            </a:r>
            <a:r>
              <a:rPr lang="de-DE" sz="1800" dirty="0">
                <a:solidFill>
                  <a:schemeClr val="accent1"/>
                </a:solidFill>
                <a:hlinkClick r:id="rId5"/>
              </a:rPr>
              <a:t>/</a:t>
            </a:r>
            <a:r>
              <a:rPr lang="de-DE" sz="1800" dirty="0" err="1">
                <a:solidFill>
                  <a:schemeClr val="accent1"/>
                </a:solidFill>
                <a:hlinkClick r:id="rId5"/>
              </a:rPr>
              <a:t>alex-strobel</a:t>
            </a:r>
            <a:r>
              <a:rPr lang="de-DE" sz="1800" dirty="0">
                <a:solidFill>
                  <a:schemeClr val="accent1"/>
                </a:solidFill>
                <a:hlinkClick r:id="rId5"/>
              </a:rPr>
              <a:t>/NFC-Grades</a:t>
            </a:r>
            <a:endParaRPr lang="de-DE" sz="1800" dirty="0">
              <a:solidFill>
                <a:schemeClr val="accent1"/>
              </a:solidFill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51BD55E-B88E-4B42-AD7A-5AF1C2782CBB}"/>
              </a:ext>
            </a:extLst>
          </p:cNvPr>
          <p:cNvGrpSpPr/>
          <p:nvPr/>
        </p:nvGrpSpPr>
        <p:grpSpPr>
          <a:xfrm>
            <a:off x="6227730" y="2797239"/>
            <a:ext cx="5287037" cy="2436241"/>
            <a:chOff x="6227730" y="2797239"/>
            <a:chExt cx="5287037" cy="2436241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AE6EBAE-32EC-C849-912E-6F2AE7182583}"/>
                </a:ext>
              </a:extLst>
            </p:cNvPr>
            <p:cNvSpPr/>
            <p:nvPr/>
          </p:nvSpPr>
          <p:spPr>
            <a:xfrm>
              <a:off x="6227730" y="2797239"/>
              <a:ext cx="5261097" cy="243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EA893745-07F9-4448-A464-A7FD6BD1E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</a:blip>
            <a:stretch>
              <a:fillRect/>
            </a:stretch>
          </p:blipFill>
          <p:spPr>
            <a:xfrm>
              <a:off x="6253670" y="2832691"/>
              <a:ext cx="5261097" cy="1415054"/>
            </a:xfrm>
            <a:prstGeom prst="rect">
              <a:avLst/>
            </a:prstGeom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7BAA172-638B-2F46-B072-3008CAD4F817}"/>
                </a:ext>
              </a:extLst>
            </p:cNvPr>
            <p:cNvSpPr/>
            <p:nvPr/>
          </p:nvSpPr>
          <p:spPr>
            <a:xfrm>
              <a:off x="8351195" y="4066160"/>
              <a:ext cx="862520" cy="14267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163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One</a:t>
            </a:r>
            <a:r>
              <a:rPr lang="de-DE" b="0" dirty="0"/>
              <a:t> </a:t>
            </a:r>
            <a:r>
              <a:rPr lang="de-DE" b="0" dirty="0" err="1"/>
              <a:t>problem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problem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...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that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cannot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easily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comment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on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Word</a:t>
            </a: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53A772-86A9-8847-9F77-8BDB8A681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40" y="2771300"/>
            <a:ext cx="5208563" cy="30960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116A2857-FAA5-804C-AE66-F9B7DE7803FE}"/>
              </a:ext>
            </a:extLst>
          </p:cNvPr>
          <p:cNvCxnSpPr/>
          <p:nvPr/>
        </p:nvCxnSpPr>
        <p:spPr>
          <a:xfrm flipH="1">
            <a:off x="3651115" y="3274979"/>
            <a:ext cx="3308485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33499A1-4102-1244-9584-590B332E4DE7}"/>
              </a:ext>
            </a:extLst>
          </p:cNvPr>
          <p:cNvCxnSpPr>
            <a:cxnSpLocks/>
          </p:cNvCxnSpPr>
          <p:nvPr/>
        </p:nvCxnSpPr>
        <p:spPr>
          <a:xfrm flipH="1">
            <a:off x="5937115" y="5632315"/>
            <a:ext cx="1022485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E5EAD0F-AB8A-4F40-B3D2-104686CD0352}"/>
              </a:ext>
            </a:extLst>
          </p:cNvPr>
          <p:cNvSpPr txBox="1"/>
          <p:nvPr/>
        </p:nvSpPr>
        <p:spPr>
          <a:xfrm>
            <a:off x="6959600" y="2982591"/>
            <a:ext cx="4357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want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Simmons, Nelson, &amp;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Simonsohn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(2012)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B2D90CE-4AA1-884E-A1CB-516BD41127DA}"/>
              </a:ext>
            </a:extLst>
          </p:cNvPr>
          <p:cNvSpPr txBox="1"/>
          <p:nvPr/>
        </p:nvSpPr>
        <p:spPr>
          <a:xfrm>
            <a:off x="6958441" y="5339927"/>
            <a:ext cx="4675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want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according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APA,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correlations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printed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without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leading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zeroes</a:t>
            </a:r>
            <a:endParaRPr lang="de-DE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615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One</a:t>
            </a:r>
            <a:r>
              <a:rPr lang="de-DE" b="0" dirty="0"/>
              <a:t> </a:t>
            </a:r>
            <a:r>
              <a:rPr lang="de-DE" b="0" dirty="0" err="1"/>
              <a:t>solution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solution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...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version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control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comment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on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revisions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without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permanently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changing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116A2857-FAA5-804C-AE66-F9B7DE7803FE}"/>
              </a:ext>
            </a:extLst>
          </p:cNvPr>
          <p:cNvCxnSpPr>
            <a:cxnSpLocks/>
          </p:cNvCxnSpPr>
          <p:nvPr/>
        </p:nvCxnSpPr>
        <p:spPr>
          <a:xfrm flipH="1">
            <a:off x="5888477" y="3274979"/>
            <a:ext cx="1071123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E5EAD0F-AB8A-4F40-B3D2-104686CD0352}"/>
              </a:ext>
            </a:extLst>
          </p:cNvPr>
          <p:cNvSpPr txBox="1"/>
          <p:nvPr/>
        </p:nvSpPr>
        <p:spPr>
          <a:xfrm>
            <a:off x="6959600" y="2846406"/>
            <a:ext cx="4357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Simmons, Nelson, &amp;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Simonsohn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(2012),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highlighted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Desktop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B2D90CE-4AA1-884E-A1CB-516BD41127DA}"/>
              </a:ext>
            </a:extLst>
          </p:cNvPr>
          <p:cNvSpPr txBox="1"/>
          <p:nvPr/>
        </p:nvSpPr>
        <p:spPr>
          <a:xfrm>
            <a:off x="6958441" y="5456657"/>
            <a:ext cx="4675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comment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revision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739767E-1B4B-5549-9BDB-535EFEAD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2" y="2746442"/>
            <a:ext cx="4916487" cy="3145046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33499A1-4102-1244-9584-590B332E4DE7}"/>
              </a:ext>
            </a:extLst>
          </p:cNvPr>
          <p:cNvCxnSpPr>
            <a:cxnSpLocks/>
          </p:cNvCxnSpPr>
          <p:nvPr/>
        </p:nvCxnSpPr>
        <p:spPr>
          <a:xfrm flipH="1">
            <a:off x="2243847" y="5632315"/>
            <a:ext cx="4715753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088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One</a:t>
            </a:r>
            <a:r>
              <a:rPr lang="de-DE" b="0" dirty="0"/>
              <a:t> </a:t>
            </a:r>
            <a:r>
              <a:rPr lang="de-DE" b="0" dirty="0" err="1"/>
              <a:t>solution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solution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...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version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control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comment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on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revisions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without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permanently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changing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116A2857-FAA5-804C-AE66-F9B7DE7803FE}"/>
              </a:ext>
            </a:extLst>
          </p:cNvPr>
          <p:cNvCxnSpPr>
            <a:cxnSpLocks/>
          </p:cNvCxnSpPr>
          <p:nvPr/>
        </p:nvCxnSpPr>
        <p:spPr>
          <a:xfrm flipH="1">
            <a:off x="5888477" y="3274979"/>
            <a:ext cx="1071123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E5EAD0F-AB8A-4F40-B3D2-104686CD0352}"/>
              </a:ext>
            </a:extLst>
          </p:cNvPr>
          <p:cNvSpPr txBox="1"/>
          <p:nvPr/>
        </p:nvSpPr>
        <p:spPr>
          <a:xfrm>
            <a:off x="6959600" y="3099322"/>
            <a:ext cx="4357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B2D90CE-4AA1-884E-A1CB-516BD41127DA}"/>
              </a:ext>
            </a:extLst>
          </p:cNvPr>
          <p:cNvSpPr txBox="1"/>
          <p:nvPr/>
        </p:nvSpPr>
        <p:spPr>
          <a:xfrm>
            <a:off x="6958441" y="5456657"/>
            <a:ext cx="4675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comment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revision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99EB6E9-61EA-464F-87C0-58098516B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42" y="2739957"/>
            <a:ext cx="4916486" cy="3145046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9E379A4-251D-4C4B-A827-76AF15179F50}"/>
              </a:ext>
            </a:extLst>
          </p:cNvPr>
          <p:cNvGrpSpPr/>
          <p:nvPr/>
        </p:nvGrpSpPr>
        <p:grpSpPr>
          <a:xfrm>
            <a:off x="3167975" y="3479075"/>
            <a:ext cx="8149313" cy="1200329"/>
            <a:chOff x="3167975" y="3479075"/>
            <a:chExt cx="8149313" cy="1200329"/>
          </a:xfrm>
        </p:grpSpPr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D9E45A4-D2BD-B941-8642-9C323B5BC086}"/>
                </a:ext>
              </a:extLst>
            </p:cNvPr>
            <p:cNvSpPr txBox="1"/>
            <p:nvPr/>
          </p:nvSpPr>
          <p:spPr>
            <a:xfrm>
              <a:off x="6959600" y="3479075"/>
              <a:ext cx="43576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And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here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made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coding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error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i.e., a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missing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closing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parenthesis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but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nevermind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will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stop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document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compilation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will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get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an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error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message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although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not an informative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most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time), but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can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assured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that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code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must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before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document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will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compiled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09B87DAF-2448-1C4A-B891-077E84C56C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7975" y="3902150"/>
              <a:ext cx="3790466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33499A1-4102-1244-9584-590B332E4DE7}"/>
              </a:ext>
            </a:extLst>
          </p:cNvPr>
          <p:cNvCxnSpPr>
            <a:cxnSpLocks/>
          </p:cNvCxnSpPr>
          <p:nvPr/>
        </p:nvCxnSpPr>
        <p:spPr>
          <a:xfrm flipH="1">
            <a:off x="2243847" y="5632315"/>
            <a:ext cx="4715753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8108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>
            <a:alpha val="10000"/>
          </a:srgbClr>
        </a:solidFill>
        <a:ln>
          <a:solidFill>
            <a:srgbClr val="0070C0"/>
          </a:solidFill>
        </a:ln>
      </a:spPr>
      <a:bodyPr rtlCol="0" anchor="ctr"/>
      <a:lstStyle>
        <a:defPPr algn="ctr">
          <a:defRPr sz="1600" dirty="0" smtClean="0">
            <a:solidFill>
              <a:srgbClr val="0070C0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0070C0"/>
          </a:solidFill>
          <a:headEnd type="none" w="med" len="me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8_Präsentationsvorlage_TUD_16zu9.potx" id="{31D16C43-CE8A-487C-877F-1CE738588514}" vid="{D0A951CF-2A2A-4137-AC09-300C595B1D6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2018_Praesentationsvorlage_TUD_16zu9</Template>
  <TotalTime>0</TotalTime>
  <Words>1864</Words>
  <Application>Microsoft Macintosh PowerPoint</Application>
  <PresentationFormat>Breitbild</PresentationFormat>
  <Paragraphs>158</Paragraphs>
  <Slides>20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30" baseType="lpstr">
      <vt:lpstr>Arial</vt:lpstr>
      <vt:lpstr>Calibri</vt:lpstr>
      <vt:lpstr>Hoefler Text</vt:lpstr>
      <vt:lpstr>Hoefler Text Black</vt:lpstr>
      <vt:lpstr>Open Sans</vt:lpstr>
      <vt:lpstr>Open Sans Normal</vt:lpstr>
      <vt:lpstr>Open Sans SemiBold</vt:lpstr>
      <vt:lpstr>Roboto Mono</vt:lpstr>
      <vt:lpstr>Symbol</vt:lpstr>
      <vt:lpstr>TUD_2018_16zu9</vt:lpstr>
      <vt:lpstr>Collaborative working on reproducible manuscripts via R Markdown and GitHub </vt:lpstr>
      <vt:lpstr>Outline  </vt:lpstr>
      <vt:lpstr>R and RStudio  Overview</vt:lpstr>
      <vt:lpstr>Markdown Overview</vt:lpstr>
      <vt:lpstr>R Markdown Overview</vt:lpstr>
      <vt:lpstr>R Markdown Dynamic documents</vt:lpstr>
      <vt:lpstr>R Markdown One problem</vt:lpstr>
      <vt:lpstr>R Markdown One solution</vt:lpstr>
      <vt:lpstr>R Markdown One solution</vt:lpstr>
      <vt:lpstr>GitHub </vt:lpstr>
      <vt:lpstr>GitHub Basics</vt:lpstr>
      <vt:lpstr>GitHub Workflow</vt:lpstr>
      <vt:lpstr>GitHub Drawbacks</vt:lpstr>
      <vt:lpstr>GitHub Benefits</vt:lpstr>
      <vt:lpstr>Recommended tools R packages</vt:lpstr>
      <vt:lpstr>Recommended tools Software</vt:lpstr>
      <vt:lpstr>Summary and outlook Summary</vt:lpstr>
      <vt:lpstr>Summary and outlook Outlook</vt:lpstr>
      <vt:lpstr>Further resources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Alex Strobel</dc:creator>
  <cp:lastModifiedBy>Alexander Strobel</cp:lastModifiedBy>
  <cp:revision>378</cp:revision>
  <cp:lastPrinted>2019-06-26T07:12:03Z</cp:lastPrinted>
  <dcterms:created xsi:type="dcterms:W3CDTF">2018-03-14T12:16:33Z</dcterms:created>
  <dcterms:modified xsi:type="dcterms:W3CDTF">2022-06-28T12:45:00Z</dcterms:modified>
</cp:coreProperties>
</file>